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89" r:id="rId3"/>
    <p:sldId id="258" r:id="rId4"/>
    <p:sldId id="291" r:id="rId5"/>
    <p:sldId id="259" r:id="rId6"/>
    <p:sldId id="260" r:id="rId7"/>
    <p:sldId id="261" r:id="rId8"/>
    <p:sldId id="264" r:id="rId9"/>
    <p:sldId id="292" r:id="rId10"/>
    <p:sldId id="266" r:id="rId11"/>
    <p:sldId id="293" r:id="rId12"/>
    <p:sldId id="268" r:id="rId13"/>
    <p:sldId id="294" r:id="rId14"/>
    <p:sldId id="272" r:id="rId15"/>
    <p:sldId id="271" r:id="rId16"/>
    <p:sldId id="274" r:id="rId17"/>
    <p:sldId id="295" r:id="rId18"/>
    <p:sldId id="279" r:id="rId19"/>
  </p:sldIdLst>
  <p:sldSz cx="9144000" cy="5143500" type="screen16x9"/>
  <p:notesSz cx="6858000" cy="9144000"/>
  <p:embeddedFontLst>
    <p:embeddedFont>
      <p:font typeface="Helvetica Neue Light" panose="02000403000000020004" pitchFamily="2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70479"/>
  </p:normalViewPr>
  <p:slideViewPr>
    <p:cSldViewPr snapToGrid="0">
      <p:cViewPr varScale="1">
        <p:scale>
          <a:sx n="117" d="100"/>
          <a:sy n="117" d="100"/>
        </p:scale>
        <p:origin x="16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cb48d9a3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1cb48d9a3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AFA78280-9DA8-1F3C-4DF2-43632FC6C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cb48d9a3c_0_7:notes">
            <a:extLst>
              <a:ext uri="{FF2B5EF4-FFF2-40B4-BE49-F238E27FC236}">
                <a16:creationId xmlns:a16="http://schemas.microsoft.com/office/drawing/2014/main" id="{F9DB8544-8542-1B66-8DCA-67498DF28A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1cb48d9a3c_0_7:notes">
            <a:extLst>
              <a:ext uri="{FF2B5EF4-FFF2-40B4-BE49-F238E27FC236}">
                <a16:creationId xmlns:a16="http://schemas.microsoft.com/office/drawing/2014/main" id="{FB99327E-52B2-588C-F010-49A66BCA04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5014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1cb48d9a3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1cb48d9a3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>
          <a:extLst>
            <a:ext uri="{FF2B5EF4-FFF2-40B4-BE49-F238E27FC236}">
              <a16:creationId xmlns:a16="http://schemas.microsoft.com/office/drawing/2014/main" id="{BB0FC48E-8FE4-047C-4D06-ACDC657E2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1cb48d9a3c_0_15:notes">
            <a:extLst>
              <a:ext uri="{FF2B5EF4-FFF2-40B4-BE49-F238E27FC236}">
                <a16:creationId xmlns:a16="http://schemas.microsoft.com/office/drawing/2014/main" id="{D7AAA8B5-3A92-F36D-7482-E10EDC4ED5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1cb48d9a3c_0_15:notes">
            <a:extLst>
              <a:ext uri="{FF2B5EF4-FFF2-40B4-BE49-F238E27FC236}">
                <a16:creationId xmlns:a16="http://schemas.microsoft.com/office/drawing/2014/main" id="{1BE91F72-7CEC-DC5C-78C0-28B4D6D566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700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1bd59f20e5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1bd59f20e5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example of explanation rule we find to as a root cause of k-unfairness, and later use it for mitigation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9f6699095e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9f6699095e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9fc4b58e68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9fc4b58e68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>
          <a:extLst>
            <a:ext uri="{FF2B5EF4-FFF2-40B4-BE49-F238E27FC236}">
              <a16:creationId xmlns:a16="http://schemas.microsoft.com/office/drawing/2014/main" id="{ADF2C7F4-3603-5909-BE8D-F84FDD0EC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9fc4b58e68_0_106:notes">
            <a:extLst>
              <a:ext uri="{FF2B5EF4-FFF2-40B4-BE49-F238E27FC236}">
                <a16:creationId xmlns:a16="http://schemas.microsoft.com/office/drawing/2014/main" id="{BB39E8B8-8287-2F1B-77FD-D8591FF1CB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9fc4b58e68_0_106:notes">
            <a:extLst>
              <a:ext uri="{FF2B5EF4-FFF2-40B4-BE49-F238E27FC236}">
                <a16:creationId xmlns:a16="http://schemas.microsoft.com/office/drawing/2014/main" id="{81C22781-1657-DF85-F625-75367F0572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3341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9f8c5d398f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9f8c5d398f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lang="en-US" b="1" dirty="0">
              <a:ea typeface="Calibri"/>
              <a:cs typeface="Calibri"/>
            </a:endParaRPr>
          </a:p>
        </p:txBody>
      </p:sp>
      <p:sp>
        <p:nvSpPr>
          <p:cNvPr id="100" name="Google Shape;10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1bd59f20e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1bd59f20e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789CF-50DF-4B9F-9846-A4D7D77977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8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9fc4b58e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39fc4b58e6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 Light"/>
              <a:buNone/>
            </a:pPr>
            <a:endParaRPr sz="2100" i="1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7" name="Google Shape;97;g39fc4b58e6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cb48d9a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1cb48d9a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c79249b5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c79249b5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1c79249b5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1c79249b5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</p:txBody>
      </p:sp>
      <p:sp>
        <p:nvSpPr>
          <p:cNvPr id="559" name="Google Shape;5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210625" y="788175"/>
            <a:ext cx="8621700" cy="20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80" dirty="0"/>
              <a:t>Uncovering Discrimination Clusters: Quantifying and Explaining Systematic Fairness Violations</a:t>
            </a:r>
            <a:endParaRPr sz="3180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1229575" y="3062725"/>
            <a:ext cx="6941700" cy="5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Ranit Debnath Akash</a:t>
            </a:r>
            <a:r>
              <a:rPr lang="en" sz="1600" baseline="30000"/>
              <a:t>1</a:t>
            </a:r>
            <a:r>
              <a:rPr lang="en" sz="1600"/>
              <a:t>, Ashish Kumar</a:t>
            </a:r>
            <a:r>
              <a:rPr lang="en" sz="1600" baseline="30000"/>
              <a:t>2</a:t>
            </a:r>
            <a:r>
              <a:rPr lang="en" sz="1600"/>
              <a:t>, Verya Monjezi</a:t>
            </a:r>
            <a:r>
              <a:rPr lang="en" sz="1600" baseline="30000"/>
              <a:t>1</a:t>
            </a:r>
            <a:r>
              <a:rPr lang="en" sz="1600"/>
              <a:t>, </a:t>
            </a:r>
            <a:endParaRPr sz="160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Ashutosh Trivedi</a:t>
            </a:r>
            <a:r>
              <a:rPr lang="en" sz="1600" baseline="30000"/>
              <a:t>3</a:t>
            </a:r>
            <a:r>
              <a:rPr lang="en" sz="1600"/>
              <a:t>, Gang (Gary) Tan</a:t>
            </a:r>
            <a:r>
              <a:rPr lang="en" sz="1600" baseline="30000"/>
              <a:t>2</a:t>
            </a:r>
            <a:r>
              <a:rPr lang="en" sz="1600"/>
              <a:t>, Saeid Tizpaz-Niari</a:t>
            </a:r>
            <a:r>
              <a:rPr lang="en" sz="1600" baseline="30000"/>
              <a:t>1</a:t>
            </a:r>
            <a:endParaRPr sz="1600"/>
          </a:p>
        </p:txBody>
      </p:sp>
      <p:sp>
        <p:nvSpPr>
          <p:cNvPr id="62" name="Google Shape;62;p14"/>
          <p:cNvSpPr txBox="1"/>
          <p:nvPr/>
        </p:nvSpPr>
        <p:spPr>
          <a:xfrm>
            <a:off x="604725" y="234900"/>
            <a:ext cx="73722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63" name="Google Shape;63;p14" descr="Computer Science | University of Colorado Bould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8319" y="108588"/>
            <a:ext cx="565472" cy="56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descr="Penn State reports 50 more student athletes with coronavirus in latest  update | WJA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3797" y="111323"/>
            <a:ext cx="1004603" cy="56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 title="uic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6857" y="91325"/>
            <a:ext cx="595683" cy="59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title="ASE-2025-logo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64" y="13239"/>
            <a:ext cx="741450" cy="7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3346975" y="3760800"/>
            <a:ext cx="2358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aseline="30000">
                <a:solidFill>
                  <a:schemeClr val="dk2"/>
                </a:solidFill>
              </a:rPr>
              <a:t>1</a:t>
            </a:r>
            <a:r>
              <a:rPr lang="en" sz="1200">
                <a:solidFill>
                  <a:schemeClr val="dk2"/>
                </a:solidFill>
              </a:rPr>
              <a:t>University of Illinois Chicago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aseline="30000">
                <a:solidFill>
                  <a:schemeClr val="dk2"/>
                </a:solidFill>
              </a:rPr>
              <a:t>2</a:t>
            </a:r>
            <a:r>
              <a:rPr lang="en" sz="1200">
                <a:solidFill>
                  <a:schemeClr val="dk2"/>
                </a:solidFill>
              </a:rPr>
              <a:t>Pennsylvania State University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aseline="30000">
                <a:solidFill>
                  <a:schemeClr val="dk2"/>
                </a:solidFill>
              </a:rPr>
              <a:t>3</a:t>
            </a:r>
            <a:r>
              <a:rPr lang="en" sz="1200">
                <a:solidFill>
                  <a:schemeClr val="dk2"/>
                </a:solidFill>
              </a:rPr>
              <a:t>University of Colorado Boulder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SMT (Fairify) vs. </a:t>
            </a:r>
            <a:r>
              <a:rPr lang="en" b="1"/>
              <a:t>MILP (HyFair)</a:t>
            </a:r>
            <a:r>
              <a:rPr lang="en"/>
              <a:t> solvers for detecting and quantifying unfairness of DNNs (RQ1).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99" name="Google Shape;199;p24" title="Screenshot 2025-11-03 at 5.49.4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350" y="1316741"/>
            <a:ext cx="8520602" cy="315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/>
          <p:nvPr/>
        </p:nvSpPr>
        <p:spPr>
          <a:xfrm>
            <a:off x="4909775" y="1316600"/>
            <a:ext cx="4064100" cy="3157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>
          <a:extLst>
            <a:ext uri="{FF2B5EF4-FFF2-40B4-BE49-F238E27FC236}">
              <a16:creationId xmlns:a16="http://schemas.microsoft.com/office/drawing/2014/main" id="{8CD88D7A-9EF9-F61C-5040-9A24850B3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>
            <a:extLst>
              <a:ext uri="{FF2B5EF4-FFF2-40B4-BE49-F238E27FC236}">
                <a16:creationId xmlns:a16="http://schemas.microsoft.com/office/drawing/2014/main" id="{ECD32B8D-3949-3EE1-AD65-3B33CC8F5B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SMT (</a:t>
            </a:r>
            <a:r>
              <a:rPr lang="en" dirty="0" err="1"/>
              <a:t>Fairify</a:t>
            </a:r>
            <a:r>
              <a:rPr lang="en" dirty="0"/>
              <a:t>) vs. </a:t>
            </a:r>
            <a:r>
              <a:rPr lang="en" b="1" dirty="0"/>
              <a:t>MILP (</a:t>
            </a:r>
            <a:r>
              <a:rPr lang="en" b="1" dirty="0" err="1"/>
              <a:t>HyFair</a:t>
            </a:r>
            <a:r>
              <a:rPr lang="en" b="1" dirty="0"/>
              <a:t>)</a:t>
            </a:r>
            <a:r>
              <a:rPr lang="en" dirty="0"/>
              <a:t> solvers for detecting and quantifying unfairness of DNNs (RQ1).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p24">
            <a:extLst>
              <a:ext uri="{FF2B5EF4-FFF2-40B4-BE49-F238E27FC236}">
                <a16:creationId xmlns:a16="http://schemas.microsoft.com/office/drawing/2014/main" id="{41893BDE-504D-F3D2-3665-50FEA4418DB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99" name="Google Shape;199;p24" title="Screenshot 2025-11-03 at 5.49.48 PM.png">
            <a:extLst>
              <a:ext uri="{FF2B5EF4-FFF2-40B4-BE49-F238E27FC236}">
                <a16:creationId xmlns:a16="http://schemas.microsoft.com/office/drawing/2014/main" id="{5E0793A9-0947-6203-143C-3D58140E7B0D}"/>
              </a:ext>
            </a:extLst>
          </p:cNvPr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53350" y="1316741"/>
            <a:ext cx="8520602" cy="315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>
            <a:extLst>
              <a:ext uri="{FF2B5EF4-FFF2-40B4-BE49-F238E27FC236}">
                <a16:creationId xmlns:a16="http://schemas.microsoft.com/office/drawing/2014/main" id="{D6155DBD-1CB5-1C81-D646-9F8F97E1030A}"/>
              </a:ext>
            </a:extLst>
          </p:cNvPr>
          <p:cNvSpPr/>
          <p:nvPr/>
        </p:nvSpPr>
        <p:spPr>
          <a:xfrm>
            <a:off x="4909775" y="1316600"/>
            <a:ext cx="4064100" cy="3157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579;p26">
            <a:extLst>
              <a:ext uri="{FF2B5EF4-FFF2-40B4-BE49-F238E27FC236}">
                <a16:creationId xmlns:a16="http://schemas.microsoft.com/office/drawing/2014/main" id="{C382C7ED-5D41-F281-D9B4-6FE2841C5D87}"/>
              </a:ext>
            </a:extLst>
          </p:cNvPr>
          <p:cNvSpPr/>
          <p:nvPr/>
        </p:nvSpPr>
        <p:spPr>
          <a:xfrm>
            <a:off x="840243" y="2143139"/>
            <a:ext cx="7746815" cy="857222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RQ1: 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dirty="0"/>
              <a:t>Our MILP formulation outperforms the baseline </a:t>
            </a:r>
            <a:r>
              <a:rPr lang="en-US" dirty="0" err="1"/>
              <a:t>Fairify</a:t>
            </a:r>
            <a:r>
              <a:rPr lang="en-US" dirty="0"/>
              <a:t> in more than 80% of the time.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400" i="0" u="none" strike="noStrike" cap="none" dirty="0">
                <a:solidFill>
                  <a:srgbClr val="000000"/>
                </a:solidFill>
                <a:sym typeface="Arial"/>
              </a:rPr>
              <a:t>MILP formulation also finds instances that manifest larger k-discrimination violation. </a:t>
            </a:r>
            <a:endParaRPr sz="140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2289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RQ2: Search for k-discrimination.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14" name="Google Shape;214;p26" title="Screenshot 2025-11-01 at 10.16.2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734646"/>
            <a:ext cx="4523027" cy="423922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6"/>
          <p:cNvSpPr/>
          <p:nvPr/>
        </p:nvSpPr>
        <p:spPr>
          <a:xfrm>
            <a:off x="2208503" y="1035032"/>
            <a:ext cx="4171200" cy="101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6"/>
          <p:cNvSpPr/>
          <p:nvPr/>
        </p:nvSpPr>
        <p:spPr>
          <a:xfrm>
            <a:off x="2210124" y="1255850"/>
            <a:ext cx="4171200" cy="101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6"/>
          <p:cNvSpPr/>
          <p:nvPr/>
        </p:nvSpPr>
        <p:spPr>
          <a:xfrm>
            <a:off x="2211746" y="1692622"/>
            <a:ext cx="4171200" cy="101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6"/>
          <p:cNvSpPr/>
          <p:nvPr/>
        </p:nvSpPr>
        <p:spPr>
          <a:xfrm>
            <a:off x="2219528" y="2132961"/>
            <a:ext cx="4171200" cy="101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2220825" y="4115458"/>
            <a:ext cx="4171200" cy="101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2217582" y="4561957"/>
            <a:ext cx="4171200" cy="101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>
          <a:extLst>
            <a:ext uri="{FF2B5EF4-FFF2-40B4-BE49-F238E27FC236}">
              <a16:creationId xmlns:a16="http://schemas.microsoft.com/office/drawing/2014/main" id="{C31A870D-BA70-54D7-4615-F43AC5570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>
            <a:extLst>
              <a:ext uri="{FF2B5EF4-FFF2-40B4-BE49-F238E27FC236}">
                <a16:creationId xmlns:a16="http://schemas.microsoft.com/office/drawing/2014/main" id="{6564D567-7634-8D39-0321-F40CE847B7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RQ2: Search for k-discrimination.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26">
            <a:extLst>
              <a:ext uri="{FF2B5EF4-FFF2-40B4-BE49-F238E27FC236}">
                <a16:creationId xmlns:a16="http://schemas.microsoft.com/office/drawing/2014/main" id="{57C8BB22-8111-9017-2DE3-02FDA7F38A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" name="Google Shape;214;p26" title="Screenshot 2025-11-01 at 10.16.25 PM.png">
            <a:extLst>
              <a:ext uri="{FF2B5EF4-FFF2-40B4-BE49-F238E27FC236}">
                <a16:creationId xmlns:a16="http://schemas.microsoft.com/office/drawing/2014/main" id="{91BB7B2E-AA42-6E06-6772-144988F1B057}"/>
              </a:ext>
            </a:extLst>
          </p:cNvPr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905000" y="734646"/>
            <a:ext cx="4523027" cy="4239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79;p26">
            <a:extLst>
              <a:ext uri="{FF2B5EF4-FFF2-40B4-BE49-F238E27FC236}">
                <a16:creationId xmlns:a16="http://schemas.microsoft.com/office/drawing/2014/main" id="{4E424B2F-33BC-2174-0F2F-E57DD72BA619}"/>
              </a:ext>
            </a:extLst>
          </p:cNvPr>
          <p:cNvSpPr/>
          <p:nvPr/>
        </p:nvSpPr>
        <p:spPr>
          <a:xfrm>
            <a:off x="698592" y="1923718"/>
            <a:ext cx="7746815" cy="1296063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RQ2: </a:t>
            </a:r>
          </a:p>
          <a:p>
            <a:pPr marL="285750" indent="-285750"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dirty="0"/>
              <a:t>The simulated annealing (SA) outperforms other randomized search strategies in finding maximum k-discrimination, the time to the first instance of max k, and the number of unique instances with max k-discrimination.</a:t>
            </a:r>
            <a:r>
              <a:rPr lang="en-US" sz="1400" i="0" u="none" strike="noStrike" cap="none" dirty="0">
                <a:solidFill>
                  <a:srgbClr val="000000"/>
                </a:solidFill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850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Concrete Example of Explanation (RQ3)</a:t>
            </a:r>
            <a:endParaRPr dirty="0"/>
          </a:p>
        </p:txBody>
      </p:sp>
      <p:sp>
        <p:nvSpPr>
          <p:cNvPr id="248" name="Google Shape;24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08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 condition is {hours per week &gt; 39 ∧ marital status != [‘Married-civ spouse’] ∧ hours-per-week &lt;= 64 ∧ workclass = [‘Private’, ‘Self-emp-not-inc’, ‘Self-empinc’, ‘Federal-gov’] ∧ native country = [‘United-States’, ‘Cambodia’, ‘England’, ‘Puerto-Rico’, ‘Canada’, ‘Germany’] ∧ capital gain &lt;= 11000},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we have a clear split between labels 1 (most harm) and 0 (less harm).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49" name="Google Shape;24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50" name="Google Shape;250;p30" title="edit_l7_AC-2_19_run_2.csv_tree_cut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2953" y="1115650"/>
            <a:ext cx="4771658" cy="3726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Explanations via </a:t>
            </a:r>
            <a:r>
              <a:rPr lang="en" dirty="0" err="1"/>
              <a:t>HyFair</a:t>
            </a:r>
            <a:r>
              <a:rPr lang="en" dirty="0"/>
              <a:t> vs. LIME (RQ3)</a:t>
            </a:r>
            <a:endParaRPr dirty="0"/>
          </a:p>
        </p:txBody>
      </p:sp>
      <p:sp>
        <p:nvSpPr>
          <p:cNvPr id="240" name="Google Shape;24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41" name="Google Shape;241;p29" title="Screenshot 2025-11-01 at 10.27.12 PM.png"/>
          <p:cNvPicPr preferRelativeResize="0"/>
          <p:nvPr/>
        </p:nvPicPr>
        <p:blipFill rotWithShape="1">
          <a:blip r:embed="rId3">
            <a:alphaModFix/>
          </a:blip>
          <a:srcRect l="566" t="6881"/>
          <a:stretch/>
        </p:blipFill>
        <p:spPr>
          <a:xfrm>
            <a:off x="731925" y="1323472"/>
            <a:ext cx="8121523" cy="33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9"/>
          <p:cNvSpPr/>
          <p:nvPr/>
        </p:nvSpPr>
        <p:spPr>
          <a:xfrm>
            <a:off x="4630375" y="1383886"/>
            <a:ext cx="4038600" cy="3317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Debiasing k-discriminant via </a:t>
            </a:r>
            <a:r>
              <a:rPr lang="en" dirty="0" err="1"/>
              <a:t>HyFair</a:t>
            </a:r>
            <a:r>
              <a:rPr lang="en" dirty="0"/>
              <a:t> (RQ4)</a:t>
            </a:r>
            <a:endParaRPr dirty="0"/>
          </a:p>
        </p:txBody>
      </p:sp>
      <p:sp>
        <p:nvSpPr>
          <p:cNvPr id="263" name="Google Shape;26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64" name="Google Shape;264;p32" title="Screenshot 2025-11-03 at 5.52.30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216" y="1170749"/>
            <a:ext cx="7821399" cy="341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2"/>
          <p:cNvSpPr/>
          <p:nvPr/>
        </p:nvSpPr>
        <p:spPr>
          <a:xfrm>
            <a:off x="1460850" y="1428352"/>
            <a:ext cx="7011600" cy="171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2"/>
          <p:cNvSpPr/>
          <p:nvPr/>
        </p:nvSpPr>
        <p:spPr>
          <a:xfrm>
            <a:off x="1456525" y="1717350"/>
            <a:ext cx="7011600" cy="134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2"/>
          <p:cNvSpPr/>
          <p:nvPr/>
        </p:nvSpPr>
        <p:spPr>
          <a:xfrm>
            <a:off x="1456525" y="1997385"/>
            <a:ext cx="7011600" cy="134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2"/>
          <p:cNvSpPr/>
          <p:nvPr/>
        </p:nvSpPr>
        <p:spPr>
          <a:xfrm>
            <a:off x="1471765" y="2545073"/>
            <a:ext cx="7011600" cy="134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2"/>
          <p:cNvSpPr/>
          <p:nvPr/>
        </p:nvSpPr>
        <p:spPr>
          <a:xfrm>
            <a:off x="1471765" y="3206108"/>
            <a:ext cx="7011600" cy="134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2"/>
          <p:cNvSpPr/>
          <p:nvPr/>
        </p:nvSpPr>
        <p:spPr>
          <a:xfrm>
            <a:off x="1479385" y="3621398"/>
            <a:ext cx="7011600" cy="134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2"/>
          <p:cNvSpPr/>
          <p:nvPr/>
        </p:nvSpPr>
        <p:spPr>
          <a:xfrm>
            <a:off x="1487957" y="4163370"/>
            <a:ext cx="7011600" cy="134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>
          <a:extLst>
            <a:ext uri="{FF2B5EF4-FFF2-40B4-BE49-F238E27FC236}">
              <a16:creationId xmlns:a16="http://schemas.microsoft.com/office/drawing/2014/main" id="{B63F418F-A08F-0B84-B02D-0D16AB9ED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>
            <a:extLst>
              <a:ext uri="{FF2B5EF4-FFF2-40B4-BE49-F238E27FC236}">
                <a16:creationId xmlns:a16="http://schemas.microsoft.com/office/drawing/2014/main" id="{8822816B-23C4-4D5D-C863-CFD699E091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" dirty="0"/>
              <a:t>Debiasing k-discriminant via </a:t>
            </a:r>
            <a:r>
              <a:rPr lang="en" dirty="0" err="1"/>
              <a:t>HyFair</a:t>
            </a:r>
            <a:r>
              <a:rPr lang="en" dirty="0"/>
              <a:t> (RQ4)</a:t>
            </a:r>
            <a:endParaRPr dirty="0"/>
          </a:p>
        </p:txBody>
      </p:sp>
      <p:sp>
        <p:nvSpPr>
          <p:cNvPr id="263" name="Google Shape;263;p32">
            <a:extLst>
              <a:ext uri="{FF2B5EF4-FFF2-40B4-BE49-F238E27FC236}">
                <a16:creationId xmlns:a16="http://schemas.microsoft.com/office/drawing/2014/main" id="{258AD0C6-2A23-5586-D8D4-0C9180192A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" name="Google Shape;264;p32" title="Screenshot 2025-11-03 at 5.52.30 PM.png">
            <a:extLst>
              <a:ext uri="{FF2B5EF4-FFF2-40B4-BE49-F238E27FC236}">
                <a16:creationId xmlns:a16="http://schemas.microsoft.com/office/drawing/2014/main" id="{2CC83ABA-7A68-0F1A-CCF0-7ACD8CDACFA0}"/>
              </a:ext>
            </a:extLst>
          </p:cNvPr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710216" y="1170749"/>
            <a:ext cx="7821399" cy="341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79;p26">
            <a:extLst>
              <a:ext uri="{FF2B5EF4-FFF2-40B4-BE49-F238E27FC236}">
                <a16:creationId xmlns:a16="http://schemas.microsoft.com/office/drawing/2014/main" id="{69EDAEA3-FCDC-4033-C39E-97FD8338F7F5}"/>
              </a:ext>
            </a:extLst>
          </p:cNvPr>
          <p:cNvSpPr/>
          <p:nvPr/>
        </p:nvSpPr>
        <p:spPr>
          <a:xfrm>
            <a:off x="698592" y="1923718"/>
            <a:ext cx="7746815" cy="1296063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RQ4: </a:t>
            </a:r>
          </a:p>
          <a:p>
            <a:pPr marL="285750" indent="-285750"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dirty="0" err="1"/>
              <a:t>Guardrailing</a:t>
            </a:r>
            <a:r>
              <a:rPr lang="en-US" dirty="0"/>
              <a:t> DNNs via decision tree rules reduce k-discriminant as compared to data augmentation techniques.</a:t>
            </a:r>
            <a:r>
              <a:rPr lang="en-US" sz="1400" i="0" u="none" strike="noStrike" cap="none" dirty="0">
                <a:solidFill>
                  <a:srgbClr val="000000"/>
                </a:solidFill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7599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950200" cy="11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Invitation to see the poster!</a:t>
            </a:r>
            <a:endParaRPr/>
          </a:p>
        </p:txBody>
      </p:sp>
      <p:sp>
        <p:nvSpPr>
          <p:cNvPr id="305" name="Google Shape;305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306" name="Google Shape;306;p37" title="Screenshot 2025-11-02 at 3.46.0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3076" y="110675"/>
            <a:ext cx="3508863" cy="494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/>
        </p:nvSpPr>
        <p:spPr>
          <a:xfrm>
            <a:off x="451117" y="282883"/>
            <a:ext cx="4264864" cy="44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en-US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AI-Driven Software Solutions</a:t>
            </a:r>
            <a:endParaRPr sz="2400" dirty="0">
              <a:latin typeface="+mn-lt"/>
            </a:endParaRPr>
          </a:p>
        </p:txBody>
      </p:sp>
      <p:grpSp>
        <p:nvGrpSpPr>
          <p:cNvPr id="103" name="Google Shape;103;p14"/>
          <p:cNvGrpSpPr/>
          <p:nvPr/>
        </p:nvGrpSpPr>
        <p:grpSpPr>
          <a:xfrm>
            <a:off x="610512" y="2926967"/>
            <a:ext cx="1456945" cy="1666695"/>
            <a:chOff x="4650865" y="1452835"/>
            <a:chExt cx="1942593" cy="2222260"/>
          </a:xfrm>
        </p:grpSpPr>
        <p:sp>
          <p:nvSpPr>
            <p:cNvPr id="104" name="Google Shape;104;p14"/>
            <p:cNvSpPr txBox="1"/>
            <p:nvPr/>
          </p:nvSpPr>
          <p:spPr>
            <a:xfrm>
              <a:off x="4752886" y="1452835"/>
              <a:ext cx="1630662" cy="369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800"/>
              </a:pPr>
              <a:r>
                <a:rPr lang="en-US" sz="135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Hiring Decision</a:t>
              </a:r>
              <a:endParaRPr sz="1050"/>
            </a:p>
          </p:txBody>
        </p:sp>
        <p:pic>
          <p:nvPicPr>
            <p:cNvPr id="105" name="Google Shape;105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0865" y="1838043"/>
              <a:ext cx="1942593" cy="1837052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106" name="Google Shape;106;p14"/>
          <p:cNvGrpSpPr/>
          <p:nvPr/>
        </p:nvGrpSpPr>
        <p:grpSpPr>
          <a:xfrm>
            <a:off x="6743507" y="494723"/>
            <a:ext cx="1481325" cy="1774899"/>
            <a:chOff x="8713940" y="1653377"/>
            <a:chExt cx="1975100" cy="2366532"/>
          </a:xfrm>
        </p:grpSpPr>
        <p:pic>
          <p:nvPicPr>
            <p:cNvPr id="107" name="Google Shape;107;p14"/>
            <p:cNvPicPr preferRelativeResize="0"/>
            <p:nvPr/>
          </p:nvPicPr>
          <p:blipFill rotWithShape="1">
            <a:blip r:embed="rId4">
              <a:alphaModFix/>
            </a:blip>
            <a:srcRect l="-2834" t="13284" r="-4938" b="-11257"/>
            <a:stretch/>
          </p:blipFill>
          <p:spPr>
            <a:xfrm>
              <a:off x="8713940" y="2070095"/>
              <a:ext cx="1975100" cy="1949814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08" name="Google Shape;108;p14"/>
            <p:cNvSpPr txBox="1"/>
            <p:nvPr/>
          </p:nvSpPr>
          <p:spPr>
            <a:xfrm>
              <a:off x="8843045" y="1653377"/>
              <a:ext cx="1742759" cy="369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800"/>
              </a:pPr>
              <a:r>
                <a:rPr lang="en-US" sz="135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Criminal Justice</a:t>
              </a:r>
              <a:endParaRPr sz="1050"/>
            </a:p>
          </p:txBody>
        </p:sp>
      </p:grpSp>
      <p:grpSp>
        <p:nvGrpSpPr>
          <p:cNvPr id="109" name="Google Shape;109;p14"/>
          <p:cNvGrpSpPr/>
          <p:nvPr/>
        </p:nvGrpSpPr>
        <p:grpSpPr>
          <a:xfrm>
            <a:off x="391855" y="863162"/>
            <a:ext cx="1893875" cy="1519191"/>
            <a:chOff x="243461" y="1450857"/>
            <a:chExt cx="3933625" cy="3309356"/>
          </a:xfrm>
        </p:grpSpPr>
        <p:sp>
          <p:nvSpPr>
            <p:cNvPr id="110" name="Google Shape;110;p14"/>
            <p:cNvSpPr txBox="1"/>
            <p:nvPr/>
          </p:nvSpPr>
          <p:spPr>
            <a:xfrm>
              <a:off x="678552" y="1450857"/>
              <a:ext cx="2929973" cy="603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>
                <a:buSzPts val="1800"/>
              </a:pPr>
              <a:r>
                <a:rPr lang="en-US" sz="135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Risk Assessment</a:t>
              </a:r>
              <a:endParaRPr sz="1050"/>
            </a:p>
          </p:txBody>
        </p:sp>
        <p:pic>
          <p:nvPicPr>
            <p:cNvPr id="111" name="Google Shape;111;p14" descr="Credit Score Vs. Credit Report: Why You Need To Understand Both – Forbes  Advisor"/>
            <p:cNvPicPr preferRelativeResize="0"/>
            <p:nvPr/>
          </p:nvPicPr>
          <p:blipFill rotWithShape="1">
            <a:blip r:embed="rId5">
              <a:alphaModFix/>
            </a:blip>
            <a:srcRect l="11028" t="21156" r="8609" b="4658"/>
            <a:stretch/>
          </p:blipFill>
          <p:spPr>
            <a:xfrm>
              <a:off x="243461" y="2238416"/>
              <a:ext cx="3933625" cy="2521797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112" name="Google Shape;112;p14"/>
          <p:cNvGrpSpPr/>
          <p:nvPr/>
        </p:nvGrpSpPr>
        <p:grpSpPr>
          <a:xfrm>
            <a:off x="6670180" y="2646136"/>
            <a:ext cx="1631156" cy="1951643"/>
            <a:chOff x="8277623" y="3731381"/>
            <a:chExt cx="2174874" cy="2602191"/>
          </a:xfrm>
        </p:grpSpPr>
        <p:pic>
          <p:nvPicPr>
            <p:cNvPr id="113" name="Google Shape;113;p14" descr="Why We Should Ban Facial Recognition Technology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77623" y="4158698"/>
              <a:ext cx="2174874" cy="2174874"/>
            </a:xfrm>
            <a:prstGeom prst="ellipse">
              <a:avLst/>
            </a:prstGeom>
            <a:noFill/>
            <a:ln w="63500" cap="rnd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0" dist="292100" dir="5400000" sx="-80000" sy="-18000" rotWithShape="0">
                <a:srgbClr val="000000">
                  <a:alpha val="21568"/>
                </a:srgbClr>
              </a:outerShdw>
            </a:effectLst>
          </p:spPr>
        </p:pic>
        <p:sp>
          <p:nvSpPr>
            <p:cNvPr id="114" name="Google Shape;114;p14"/>
            <p:cNvSpPr txBox="1"/>
            <p:nvPr/>
          </p:nvSpPr>
          <p:spPr>
            <a:xfrm>
              <a:off x="8506615" y="3731381"/>
              <a:ext cx="1742759" cy="369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800"/>
              </a:pPr>
              <a:r>
                <a:rPr lang="en-US" sz="135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Facial Analysis</a:t>
              </a:r>
              <a:endParaRPr sz="1050"/>
            </a:p>
          </p:txBody>
        </p:sp>
      </p:grpSp>
      <p:sp>
        <p:nvSpPr>
          <p:cNvPr id="122" name="Google Shape;12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/>
              <a:pPr>
                <a:buSzPts val="1200"/>
              </a:pPr>
              <a:t>2</a:t>
            </a:fld>
            <a:endParaRPr/>
          </a:p>
        </p:txBody>
      </p:sp>
      <p:pic>
        <p:nvPicPr>
          <p:cNvPr id="2" name="Picture 1" descr="A computer screen shot of a network&#10;&#10;AI-generated content may be incorrect.">
            <a:extLst>
              <a:ext uri="{FF2B5EF4-FFF2-40B4-BE49-F238E27FC236}">
                <a16:creationId xmlns:a16="http://schemas.microsoft.com/office/drawing/2014/main" id="{FC4C8761-A3A9-DB37-7F67-58C9602E17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334" y="1783291"/>
            <a:ext cx="1767418" cy="1772709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3E01470-E426-DEF6-B0C2-C9447DAA14D8}"/>
              </a:ext>
            </a:extLst>
          </p:cNvPr>
          <p:cNvSpPr/>
          <p:nvPr/>
        </p:nvSpPr>
        <p:spPr>
          <a:xfrm rot="-2040000">
            <a:off x="5492750" y="1825625"/>
            <a:ext cx="814916" cy="359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DE2759A-82A8-0F7A-B60A-8C0B5D89B667}"/>
              </a:ext>
            </a:extLst>
          </p:cNvPr>
          <p:cNvSpPr/>
          <p:nvPr/>
        </p:nvSpPr>
        <p:spPr>
          <a:xfrm rot="1500000">
            <a:off x="5498571" y="3045883"/>
            <a:ext cx="814916" cy="359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0EBBB26-BB01-5EC0-E88F-67B9256E6855}"/>
              </a:ext>
            </a:extLst>
          </p:cNvPr>
          <p:cNvSpPr/>
          <p:nvPr/>
        </p:nvSpPr>
        <p:spPr>
          <a:xfrm rot="9120000">
            <a:off x="2620963" y="3178175"/>
            <a:ext cx="814916" cy="359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986ACDF-3EE9-803E-B078-C366EBD760C2}"/>
              </a:ext>
            </a:extLst>
          </p:cNvPr>
          <p:cNvSpPr/>
          <p:nvPr/>
        </p:nvSpPr>
        <p:spPr>
          <a:xfrm rot="12060000">
            <a:off x="2620963" y="1825625"/>
            <a:ext cx="814916" cy="359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30944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19231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2400" dirty="0"/>
              <a:t>ML Software Discrimination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150" y="1277525"/>
            <a:ext cx="4243475" cy="329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5649" y="2218251"/>
            <a:ext cx="2143450" cy="23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454750" y="4630700"/>
            <a:ext cx="31308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2"/>
                </a:solidFill>
              </a:rPr>
              <a:t>https://www.propublica.org/article/machine-bias-risk-assessments-in-criminal-sentencing</a:t>
            </a:r>
            <a:endParaRPr sz="400">
              <a:solidFill>
                <a:schemeClr val="dk2"/>
              </a:solidFill>
            </a:endParaRPr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92" name="Google Shape;92;p16" descr="Close-up of a tax for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38204" y="1665644"/>
            <a:ext cx="3945100" cy="197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5240753" y="3780996"/>
            <a:ext cx="31308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2"/>
                </a:solidFill>
              </a:rPr>
              <a:t>https://siepr.stanford.edu/news/irs-disproportionately-audits-black-taxpayers</a:t>
            </a:r>
            <a:endParaRPr sz="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1CF4600-F95C-8661-CAAC-C1AC15A742BB}"/>
              </a:ext>
            </a:extLst>
          </p:cNvPr>
          <p:cNvGrpSpPr/>
          <p:nvPr/>
        </p:nvGrpSpPr>
        <p:grpSpPr>
          <a:xfrm>
            <a:off x="298885" y="843480"/>
            <a:ext cx="4166979" cy="935099"/>
            <a:chOff x="4713516" y="671241"/>
            <a:chExt cx="7088585" cy="16452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72C8B1-EA46-A741-990F-A77993F08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7483" y="1077366"/>
              <a:ext cx="6014618" cy="12390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0"/>
              <a:contourClr>
                <a:srgbClr val="FFFFFF"/>
              </a:contourClr>
            </a:sp3d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D0F85E-FB67-211F-B7C4-79995D20BB51}"/>
                </a:ext>
              </a:extLst>
            </p:cNvPr>
            <p:cNvSpPr txBox="1"/>
            <p:nvPr/>
          </p:nvSpPr>
          <p:spPr>
            <a:xfrm>
              <a:off x="4713516" y="671241"/>
              <a:ext cx="1395501" cy="8122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200" b="1" dirty="0">
                  <a:latin typeface="Open Sans"/>
                  <a:ea typeface="Open Sans"/>
                  <a:cs typeface="Open Sans"/>
                  <a:sym typeface="Open Sans"/>
                </a:rPr>
                <a:t>Themis</a:t>
              </a:r>
            </a:p>
            <a:p>
              <a:pPr algn="ctr"/>
              <a:r>
                <a:rPr lang="en-GB" sz="1200" b="1" dirty="0">
                  <a:latin typeface="Open Sans"/>
                  <a:ea typeface="Open Sans"/>
                  <a:cs typeface="Open Sans"/>
                  <a:sym typeface="Open Sans"/>
                </a:rPr>
                <a:t>FSE’17</a:t>
              </a:r>
              <a:endParaRPr lang="en-GB" sz="1200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D37869E-B4CD-2D50-9319-C8ECBC973870}"/>
              </a:ext>
            </a:extLst>
          </p:cNvPr>
          <p:cNvGrpSpPr/>
          <p:nvPr/>
        </p:nvGrpSpPr>
        <p:grpSpPr>
          <a:xfrm>
            <a:off x="4678138" y="1420954"/>
            <a:ext cx="4232293" cy="805665"/>
            <a:chOff x="4800123" y="3773159"/>
            <a:chExt cx="7052353" cy="12330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B247BBF-D381-7957-A86E-ECFEBA4FC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8528" y="4267739"/>
              <a:ext cx="6063948" cy="7384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0"/>
              <a:contourClr>
                <a:srgbClr val="FFFFFF"/>
              </a:contourClr>
            </a:sp3d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0F7215-0BAB-66FE-475D-82328D5503CF}"/>
                </a:ext>
              </a:extLst>
            </p:cNvPr>
            <p:cNvSpPr txBox="1"/>
            <p:nvPr/>
          </p:nvSpPr>
          <p:spPr>
            <a:xfrm>
              <a:off x="4800123" y="3773159"/>
              <a:ext cx="1542295" cy="9891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AEQUITAS</a:t>
              </a:r>
            </a:p>
            <a:p>
              <a:pPr algn="ctr"/>
              <a:r>
                <a:rPr lang="en-US" sz="1200" b="1" dirty="0">
                  <a:latin typeface="Open Sans"/>
                  <a:ea typeface="Open Sans"/>
                  <a:cs typeface="Open Sans"/>
                  <a:sym typeface="Open Sans"/>
                </a:rPr>
                <a:t>ASE’18</a:t>
              </a:r>
              <a:endParaRPr lang="en-GB" sz="1200" b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9EB6E7-C651-BD78-2C57-088151D4CC59}"/>
              </a:ext>
            </a:extLst>
          </p:cNvPr>
          <p:cNvGrpSpPr/>
          <p:nvPr/>
        </p:nvGrpSpPr>
        <p:grpSpPr>
          <a:xfrm>
            <a:off x="4650466" y="2452658"/>
            <a:ext cx="4251800" cy="895027"/>
            <a:chOff x="4800123" y="4849476"/>
            <a:chExt cx="6964966" cy="14165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36829F-7CB3-296A-84DD-48AD6780F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3804" y="5564589"/>
              <a:ext cx="6011285" cy="7014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0"/>
              <a:contourClr>
                <a:srgbClr val="FFFFFF"/>
              </a:contourClr>
            </a:sp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11BF3F-374A-6FEF-995A-D1F2F8351E15}"/>
                </a:ext>
              </a:extLst>
            </p:cNvPr>
            <p:cNvSpPr txBox="1"/>
            <p:nvPr/>
          </p:nvSpPr>
          <p:spPr>
            <a:xfrm>
              <a:off x="4800123" y="4849476"/>
              <a:ext cx="1295876" cy="7306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ADT</a:t>
              </a:r>
            </a:p>
            <a:p>
              <a:pPr algn="ctr"/>
              <a:r>
                <a:rPr lang="en-US" sz="1200" b="1" dirty="0">
                  <a:latin typeface="Open Sans"/>
                  <a:ea typeface="Open Sans"/>
                  <a:cs typeface="Open Sans"/>
                  <a:sym typeface="Open Sans"/>
                </a:rPr>
                <a:t>ICSE’20</a:t>
              </a:r>
              <a:endParaRPr lang="en-GB" sz="1200" b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8E3078-6BC0-5AB3-5C2B-D9E317348274}"/>
              </a:ext>
            </a:extLst>
          </p:cNvPr>
          <p:cNvGrpSpPr/>
          <p:nvPr/>
        </p:nvGrpSpPr>
        <p:grpSpPr>
          <a:xfrm>
            <a:off x="192623" y="2045396"/>
            <a:ext cx="4273241" cy="781459"/>
            <a:chOff x="4749666" y="2191747"/>
            <a:chExt cx="7122931" cy="14466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4A7ED47-0F51-5640-2B3F-D1DE5783A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57978" y="2688650"/>
              <a:ext cx="6014619" cy="9497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0"/>
              <a:contourClr>
                <a:srgbClr val="FFFFFF"/>
              </a:contourClr>
            </a:sp3d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5B9FB3-D00B-450E-D436-30C28F6E50D8}"/>
                </a:ext>
              </a:extLst>
            </p:cNvPr>
            <p:cNvSpPr txBox="1"/>
            <p:nvPr/>
          </p:nvSpPr>
          <p:spPr>
            <a:xfrm>
              <a:off x="4749666" y="2191747"/>
              <a:ext cx="1311405" cy="10683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50" b="1" dirty="0">
                  <a:latin typeface="Open Sans"/>
                  <a:ea typeface="Open Sans"/>
                  <a:cs typeface="Open Sans"/>
                  <a:sym typeface="Open Sans"/>
                </a:rPr>
                <a:t>Black-box</a:t>
              </a:r>
            </a:p>
            <a:p>
              <a:pPr algn="ctr"/>
              <a:r>
                <a:rPr lang="en-GB" sz="1050" b="1" dirty="0">
                  <a:latin typeface="Open Sans"/>
                  <a:ea typeface="Open Sans"/>
                  <a:cs typeface="Open Sans"/>
                  <a:sym typeface="Open Sans"/>
                </a:rPr>
                <a:t>FSE’19</a:t>
              </a:r>
              <a:endParaRPr lang="en-GB" sz="1050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5EF9B2-E997-632C-FC7A-7C3FD100D7D9}"/>
              </a:ext>
            </a:extLst>
          </p:cNvPr>
          <p:cNvGrpSpPr/>
          <p:nvPr/>
        </p:nvGrpSpPr>
        <p:grpSpPr>
          <a:xfrm>
            <a:off x="139135" y="3008641"/>
            <a:ext cx="4334894" cy="1087687"/>
            <a:chOff x="185513" y="4011521"/>
            <a:chExt cx="5779858" cy="1450249"/>
          </a:xfrm>
        </p:grpSpPr>
        <p:pic>
          <p:nvPicPr>
            <p:cNvPr id="24" name="Picture 23" descr="A close-up of a business card&#10;&#10;Description automatically generated with medium confidence">
              <a:extLst>
                <a:ext uri="{FF2B5EF4-FFF2-40B4-BE49-F238E27FC236}">
                  <a16:creationId xmlns:a16="http://schemas.microsoft.com/office/drawing/2014/main" id="{F2240F2D-532E-35F0-86C0-FCF7598E6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543" y="4635616"/>
              <a:ext cx="4892828" cy="8261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8299D4-A36F-1D53-A944-5FF7A38BC722}"/>
                </a:ext>
              </a:extLst>
            </p:cNvPr>
            <p:cNvSpPr txBox="1"/>
            <p:nvPr/>
          </p:nvSpPr>
          <p:spPr>
            <a:xfrm>
              <a:off x="185513" y="4011521"/>
              <a:ext cx="1120315" cy="6155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/>
                <a:t>EIDIG</a:t>
              </a:r>
            </a:p>
            <a:p>
              <a:pPr algn="ctr"/>
              <a:r>
                <a:rPr lang="en-US" sz="1200" b="1" dirty="0">
                  <a:latin typeface="Open Sans"/>
                  <a:ea typeface="Open Sans"/>
                  <a:cs typeface="Open Sans"/>
                  <a:sym typeface="Open Sans"/>
                </a:rPr>
                <a:t>ISSTA’21</a:t>
              </a:r>
              <a:endParaRPr lang="en-GB" sz="1200" b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77191A-7AEB-C6F8-C89C-0BED77AC5DAE}"/>
              </a:ext>
            </a:extLst>
          </p:cNvPr>
          <p:cNvGrpSpPr/>
          <p:nvPr/>
        </p:nvGrpSpPr>
        <p:grpSpPr>
          <a:xfrm>
            <a:off x="4669972" y="3511729"/>
            <a:ext cx="4287301" cy="1524397"/>
            <a:chOff x="6226629" y="4682305"/>
            <a:chExt cx="5716401" cy="2032530"/>
          </a:xfrm>
        </p:grpSpPr>
        <p:pic>
          <p:nvPicPr>
            <p:cNvPr id="27" name="Picture 26" descr="A close-up of a white card&#10;&#10;Description automatically generated with low confidence">
              <a:extLst>
                <a:ext uri="{FF2B5EF4-FFF2-40B4-BE49-F238E27FC236}">
                  <a16:creationId xmlns:a16="http://schemas.microsoft.com/office/drawing/2014/main" id="{F880426F-E855-B782-37AC-62642227C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2062" y="5019996"/>
              <a:ext cx="5040968" cy="16948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9A89B5A-2659-8CE8-CC80-A06D7B404B0C}"/>
                </a:ext>
              </a:extLst>
            </p:cNvPr>
            <p:cNvSpPr txBox="1"/>
            <p:nvPr/>
          </p:nvSpPr>
          <p:spPr>
            <a:xfrm>
              <a:off x="6226629" y="4682305"/>
              <a:ext cx="1159388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>
                  <a:latin typeface="Open Sans"/>
                  <a:ea typeface="Open Sans"/>
                  <a:cs typeface="Open Sans"/>
                  <a:sym typeface="Open Sans"/>
                </a:rPr>
                <a:t>ICSE’22</a:t>
              </a:r>
              <a:endParaRPr lang="en-GB" sz="1200" b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734165C-06B1-6EEA-842E-34AC5C66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215F-CEC6-4AA3-8621-9546B10F2F70}" type="slidenum">
              <a:rPr lang="en-US" smtClean="0"/>
              <a:t>4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F1A905-7C01-A2AC-1670-7913726EF089}"/>
              </a:ext>
            </a:extLst>
          </p:cNvPr>
          <p:cNvSpPr txBox="1">
            <a:spLocks/>
          </p:cNvSpPr>
          <p:nvPr/>
        </p:nvSpPr>
        <p:spPr>
          <a:xfrm>
            <a:off x="461175" y="192763"/>
            <a:ext cx="5502303" cy="44633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+mn-lt"/>
              </a:rPr>
              <a:t>Verifying/Testing against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334690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7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2620" y="2171458"/>
            <a:ext cx="1099197" cy="97456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/>
          <p:nvPr/>
        </p:nvSpPr>
        <p:spPr>
          <a:xfrm>
            <a:off x="3061720" y="2171269"/>
            <a:ext cx="1110300" cy="974400"/>
          </a:xfrm>
          <a:prstGeom prst="roundRect">
            <a:avLst>
              <a:gd name="adj" fmla="val 16667"/>
            </a:avLst>
          </a:prstGeom>
          <a:solidFill>
            <a:srgbClr val="00B0F0">
              <a:alpha val="9020"/>
            </a:srgbClr>
          </a:solidFill>
          <a:ln w="952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17"/>
          <p:cNvGrpSpPr/>
          <p:nvPr/>
        </p:nvGrpSpPr>
        <p:grpSpPr>
          <a:xfrm>
            <a:off x="4171819" y="1890487"/>
            <a:ext cx="938516" cy="634927"/>
            <a:chOff x="7401077" y="2242683"/>
            <a:chExt cx="1251355" cy="846569"/>
          </a:xfrm>
        </p:grpSpPr>
        <p:pic>
          <p:nvPicPr>
            <p:cNvPr id="102" name="Google Shape;102;p17" descr="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46322" y="2242683"/>
              <a:ext cx="606110" cy="63454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3" name="Google Shape;103;p17"/>
            <p:cNvCxnSpPr/>
            <p:nvPr/>
          </p:nvCxnSpPr>
          <p:spPr>
            <a:xfrm rot="10800000" flipH="1">
              <a:off x="7401077" y="2548052"/>
              <a:ext cx="645300" cy="541200"/>
            </a:xfrm>
            <a:prstGeom prst="curvedConnector3">
              <a:avLst>
                <a:gd name="adj1" fmla="val -52"/>
              </a:avLst>
            </a:prstGeom>
            <a:noFill/>
            <a:ln w="715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104" name="Google Shape;104;p17"/>
          <p:cNvGrpSpPr/>
          <p:nvPr/>
        </p:nvGrpSpPr>
        <p:grpSpPr>
          <a:xfrm>
            <a:off x="4171817" y="2742422"/>
            <a:ext cx="957074" cy="570386"/>
            <a:chOff x="7401074" y="3378597"/>
            <a:chExt cx="1276099" cy="760514"/>
          </a:xfrm>
        </p:grpSpPr>
        <p:pic>
          <p:nvPicPr>
            <p:cNvPr id="105" name="Google Shape;105;p17" descr="A picture containing text, clipart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46322" y="3553374"/>
              <a:ext cx="630851" cy="58573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6" name="Google Shape;106;p17"/>
            <p:cNvCxnSpPr/>
            <p:nvPr/>
          </p:nvCxnSpPr>
          <p:spPr>
            <a:xfrm>
              <a:off x="7401074" y="3378597"/>
              <a:ext cx="645300" cy="479400"/>
            </a:xfrm>
            <a:prstGeom prst="curvedConnector3">
              <a:avLst>
                <a:gd name="adj1" fmla="val 16632"/>
              </a:avLst>
            </a:prstGeom>
            <a:noFill/>
            <a:ln w="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107" name="Google Shape;107;p17"/>
          <p:cNvGrpSpPr/>
          <p:nvPr/>
        </p:nvGrpSpPr>
        <p:grpSpPr>
          <a:xfrm>
            <a:off x="529095" y="2268279"/>
            <a:ext cx="1164326" cy="720900"/>
            <a:chOff x="2544121" y="2746407"/>
            <a:chExt cx="1552437" cy="961200"/>
          </a:xfrm>
        </p:grpSpPr>
        <p:sp>
          <p:nvSpPr>
            <p:cNvPr id="108" name="Google Shape;108;p17"/>
            <p:cNvSpPr/>
            <p:nvPr/>
          </p:nvSpPr>
          <p:spPr>
            <a:xfrm>
              <a:off x="3639658" y="2746407"/>
              <a:ext cx="456900" cy="96120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accent1"/>
            </a:solidFill>
            <a:ln w="9525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7"/>
            <p:cNvSpPr txBox="1"/>
            <p:nvPr/>
          </p:nvSpPr>
          <p:spPr>
            <a:xfrm>
              <a:off x="2544121" y="3118928"/>
              <a:ext cx="995555" cy="23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Counterfactual</a:t>
              </a:r>
              <a:endParaRPr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17"/>
          <p:cNvGrpSpPr/>
          <p:nvPr/>
        </p:nvGrpSpPr>
        <p:grpSpPr>
          <a:xfrm>
            <a:off x="1727896" y="2009535"/>
            <a:ext cx="1241872" cy="517488"/>
            <a:chOff x="4142513" y="2401415"/>
            <a:chExt cx="1655829" cy="689984"/>
          </a:xfrm>
        </p:grpSpPr>
        <p:cxnSp>
          <p:nvCxnSpPr>
            <p:cNvPr id="111" name="Google Shape;111;p17"/>
            <p:cNvCxnSpPr/>
            <p:nvPr/>
          </p:nvCxnSpPr>
          <p:spPr>
            <a:xfrm>
              <a:off x="4878542" y="2746407"/>
              <a:ext cx="919800" cy="263700"/>
            </a:xfrm>
            <a:prstGeom prst="curvedConnector3">
              <a:avLst>
                <a:gd name="adj1" fmla="val 26594"/>
              </a:avLst>
            </a:prstGeom>
            <a:noFill/>
            <a:ln w="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pic>
          <p:nvPicPr>
            <p:cNvPr id="112" name="Google Shape;112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42513" y="2401415"/>
              <a:ext cx="689984" cy="6899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" name="Google Shape;113;p17"/>
          <p:cNvGrpSpPr/>
          <p:nvPr/>
        </p:nvGrpSpPr>
        <p:grpSpPr>
          <a:xfrm>
            <a:off x="1727896" y="2634543"/>
            <a:ext cx="1242022" cy="521208"/>
            <a:chOff x="4142513" y="3234758"/>
            <a:chExt cx="1656029" cy="694944"/>
          </a:xfrm>
        </p:grpSpPr>
        <p:cxnSp>
          <p:nvCxnSpPr>
            <p:cNvPr id="114" name="Google Shape;114;p17"/>
            <p:cNvCxnSpPr/>
            <p:nvPr/>
          </p:nvCxnSpPr>
          <p:spPr>
            <a:xfrm rot="10800000" flipH="1">
              <a:off x="4972642" y="3517486"/>
              <a:ext cx="825900" cy="190200"/>
            </a:xfrm>
            <a:prstGeom prst="curvedConnector3">
              <a:avLst>
                <a:gd name="adj1" fmla="val 23928"/>
              </a:avLst>
            </a:prstGeom>
            <a:noFill/>
            <a:ln w="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pic>
          <p:nvPicPr>
            <p:cNvPr id="115" name="Google Shape;115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42513" y="3234758"/>
              <a:ext cx="694944" cy="6949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6833693" y="47171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464100" y="548361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Fairness Metric: Individual Discrimination (2-discriminant)</a:t>
            </a: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26796" y="1439163"/>
            <a:ext cx="2152019" cy="213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Individual Fairness is not enough?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Fairness is not binary!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No prioritization based on severity!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No systemic bias identification!</a:t>
            </a:r>
            <a:endParaRPr dirty="0"/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>
              <a:buSzPct val="39285"/>
            </a:pPr>
            <a:r>
              <a:rPr lang="en" dirty="0"/>
              <a:t>Proposed Notion of Fairness: </a:t>
            </a:r>
            <a:r>
              <a:rPr lang="en" i="1" dirty="0"/>
              <a:t>k</a:t>
            </a:r>
            <a:r>
              <a:rPr lang="en" dirty="0"/>
              <a:t>-discriminant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9"/>
          <p:cNvSpPr txBox="1">
            <a:spLocks noGrp="1"/>
          </p:cNvSpPr>
          <p:nvPr>
            <p:ph type="sldNum" idx="12"/>
          </p:nvPr>
        </p:nvSpPr>
        <p:spPr>
          <a:xfrm>
            <a:off x="8210066" y="457575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3" name="Google Shape;192;p18">
            <a:extLst>
              <a:ext uri="{FF2B5EF4-FFF2-40B4-BE49-F238E27FC236}">
                <a16:creationId xmlns:a16="http://schemas.microsoft.com/office/drawing/2014/main" id="{16A56A98-B71B-1891-B30E-4FEDDE605ED4}"/>
              </a:ext>
            </a:extLst>
          </p:cNvPr>
          <p:cNvGrpSpPr/>
          <p:nvPr/>
        </p:nvGrpSpPr>
        <p:grpSpPr>
          <a:xfrm>
            <a:off x="3153023" y="2114072"/>
            <a:ext cx="795697" cy="753627"/>
            <a:chOff x="2461735" y="2487460"/>
            <a:chExt cx="1480129" cy="1302072"/>
          </a:xfrm>
        </p:grpSpPr>
        <p:pic>
          <p:nvPicPr>
            <p:cNvPr id="4" name="Google Shape;193;p18" descr="Diagram&#10;&#10;Description automatically generated">
              <a:extLst>
                <a:ext uri="{FF2B5EF4-FFF2-40B4-BE49-F238E27FC236}">
                  <a16:creationId xmlns:a16="http://schemas.microsoft.com/office/drawing/2014/main" id="{516FB080-1DF2-82FE-1387-6D6C2B84E82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76268" y="2487460"/>
              <a:ext cx="1465596" cy="12994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194;p18">
              <a:extLst>
                <a:ext uri="{FF2B5EF4-FFF2-40B4-BE49-F238E27FC236}">
                  <a16:creationId xmlns:a16="http://schemas.microsoft.com/office/drawing/2014/main" id="{C3D5EBEA-1314-F2BC-C0DC-4735BC251083}"/>
                </a:ext>
              </a:extLst>
            </p:cNvPr>
            <p:cNvSpPr/>
            <p:nvPr/>
          </p:nvSpPr>
          <p:spPr>
            <a:xfrm>
              <a:off x="2461735" y="2490110"/>
              <a:ext cx="1480129" cy="1299422"/>
            </a:xfrm>
            <a:prstGeom prst="roundRect">
              <a:avLst>
                <a:gd name="adj" fmla="val 16667"/>
              </a:avLst>
            </a:prstGeom>
            <a:solidFill>
              <a:srgbClr val="00B0F0">
                <a:alpha val="9411"/>
              </a:srgb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195;p18">
            <a:extLst>
              <a:ext uri="{FF2B5EF4-FFF2-40B4-BE49-F238E27FC236}">
                <a16:creationId xmlns:a16="http://schemas.microsoft.com/office/drawing/2014/main" id="{E1F3208F-7F05-6527-09AB-C4B0C9A6A751}"/>
              </a:ext>
            </a:extLst>
          </p:cNvPr>
          <p:cNvGrpSpPr/>
          <p:nvPr/>
        </p:nvGrpSpPr>
        <p:grpSpPr>
          <a:xfrm>
            <a:off x="630228" y="1706179"/>
            <a:ext cx="1094560" cy="1170074"/>
            <a:chOff x="283161" y="2305242"/>
            <a:chExt cx="1094560" cy="1170074"/>
          </a:xfrm>
        </p:grpSpPr>
        <p:sp>
          <p:nvSpPr>
            <p:cNvPr id="7" name="Google Shape;196;p18">
              <a:extLst>
                <a:ext uri="{FF2B5EF4-FFF2-40B4-BE49-F238E27FC236}">
                  <a16:creationId xmlns:a16="http://schemas.microsoft.com/office/drawing/2014/main" id="{5890F96D-6AC2-7120-B0A1-62D1DAD60CE4}"/>
                </a:ext>
              </a:extLst>
            </p:cNvPr>
            <p:cNvSpPr/>
            <p:nvPr/>
          </p:nvSpPr>
          <p:spPr>
            <a:xfrm>
              <a:off x="614720" y="2305242"/>
              <a:ext cx="439612" cy="1170074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97;p18">
              <a:extLst>
                <a:ext uri="{FF2B5EF4-FFF2-40B4-BE49-F238E27FC236}">
                  <a16:creationId xmlns:a16="http://schemas.microsoft.com/office/drawing/2014/main" id="{9287847D-D35B-7B5A-1397-492FE6800218}"/>
                </a:ext>
              </a:extLst>
            </p:cNvPr>
            <p:cNvSpPr txBox="1"/>
            <p:nvPr/>
          </p:nvSpPr>
          <p:spPr>
            <a:xfrm>
              <a:off x="283161" y="2705678"/>
              <a:ext cx="109456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Counterfactual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198;p18">
            <a:extLst>
              <a:ext uri="{FF2B5EF4-FFF2-40B4-BE49-F238E27FC236}">
                <a16:creationId xmlns:a16="http://schemas.microsoft.com/office/drawing/2014/main" id="{8D9871AD-67B6-9C10-9661-73D467DCC195}"/>
              </a:ext>
            </a:extLst>
          </p:cNvPr>
          <p:cNvGrpSpPr/>
          <p:nvPr/>
        </p:nvGrpSpPr>
        <p:grpSpPr>
          <a:xfrm>
            <a:off x="2347302" y="1721559"/>
            <a:ext cx="604529" cy="2150360"/>
            <a:chOff x="2418836" y="1688221"/>
            <a:chExt cx="604529" cy="2150360"/>
          </a:xfrm>
        </p:grpSpPr>
        <p:cxnSp>
          <p:nvCxnSpPr>
            <p:cNvPr id="10" name="Google Shape;199;p18">
              <a:extLst>
                <a:ext uri="{FF2B5EF4-FFF2-40B4-BE49-F238E27FC236}">
                  <a16:creationId xmlns:a16="http://schemas.microsoft.com/office/drawing/2014/main" id="{7D193A78-F3E7-932C-3D97-EA0790E24793}"/>
                </a:ext>
              </a:extLst>
            </p:cNvPr>
            <p:cNvCxnSpPr>
              <a:stCxn id="173" idx="3"/>
            </p:cNvCxnSpPr>
            <p:nvPr/>
          </p:nvCxnSpPr>
          <p:spPr>
            <a:xfrm>
              <a:off x="2475565" y="1688221"/>
              <a:ext cx="547800" cy="5472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" name="Google Shape;201;p18">
              <a:extLst>
                <a:ext uri="{FF2B5EF4-FFF2-40B4-BE49-F238E27FC236}">
                  <a16:creationId xmlns:a16="http://schemas.microsoft.com/office/drawing/2014/main" id="{83A5A08E-F6FD-801D-FD6F-51EF89324A84}"/>
                </a:ext>
              </a:extLst>
            </p:cNvPr>
            <p:cNvCxnSpPr>
              <a:stCxn id="176" idx="3"/>
            </p:cNvCxnSpPr>
            <p:nvPr/>
          </p:nvCxnSpPr>
          <p:spPr>
            <a:xfrm>
              <a:off x="2428623" y="2235386"/>
              <a:ext cx="593100" cy="119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2" name="Google Shape;203;p18">
              <a:extLst>
                <a:ext uri="{FF2B5EF4-FFF2-40B4-BE49-F238E27FC236}">
                  <a16:creationId xmlns:a16="http://schemas.microsoft.com/office/drawing/2014/main" id="{114D690A-F202-BF8B-866E-4F7CAE579881}"/>
                </a:ext>
              </a:extLst>
            </p:cNvPr>
            <p:cNvCxnSpPr>
              <a:stCxn id="179" idx="3"/>
            </p:cNvCxnSpPr>
            <p:nvPr/>
          </p:nvCxnSpPr>
          <p:spPr>
            <a:xfrm rot="10800000" flipH="1">
              <a:off x="2418836" y="2430705"/>
              <a:ext cx="591600" cy="379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3" name="Google Shape;205;p18">
              <a:extLst>
                <a:ext uri="{FF2B5EF4-FFF2-40B4-BE49-F238E27FC236}">
                  <a16:creationId xmlns:a16="http://schemas.microsoft.com/office/drawing/2014/main" id="{7CDED683-2CC7-8E00-75EC-D448701BE8B5}"/>
                </a:ext>
              </a:extLst>
            </p:cNvPr>
            <p:cNvCxnSpPr>
              <a:stCxn id="183" idx="3"/>
            </p:cNvCxnSpPr>
            <p:nvPr/>
          </p:nvCxnSpPr>
          <p:spPr>
            <a:xfrm rot="10800000" flipH="1">
              <a:off x="2432534" y="2527881"/>
              <a:ext cx="582300" cy="1310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grpSp>
        <p:nvGrpSpPr>
          <p:cNvPr id="14" name="Google Shape;207;p18">
            <a:extLst>
              <a:ext uri="{FF2B5EF4-FFF2-40B4-BE49-F238E27FC236}">
                <a16:creationId xmlns:a16="http://schemas.microsoft.com/office/drawing/2014/main" id="{394B9789-A8FC-A1E4-518E-6F2EF08A1F5D}"/>
              </a:ext>
            </a:extLst>
          </p:cNvPr>
          <p:cNvGrpSpPr/>
          <p:nvPr/>
        </p:nvGrpSpPr>
        <p:grpSpPr>
          <a:xfrm>
            <a:off x="4049561" y="1689813"/>
            <a:ext cx="956742" cy="674724"/>
            <a:chOff x="3779285" y="2211455"/>
            <a:chExt cx="956742" cy="674724"/>
          </a:xfrm>
        </p:grpSpPr>
        <p:cxnSp>
          <p:nvCxnSpPr>
            <p:cNvPr id="15" name="Google Shape;208;p18">
              <a:extLst>
                <a:ext uri="{FF2B5EF4-FFF2-40B4-BE49-F238E27FC236}">
                  <a16:creationId xmlns:a16="http://schemas.microsoft.com/office/drawing/2014/main" id="{F1A01A03-9C58-C958-0DB3-0AC74AC0C400}"/>
                </a:ext>
              </a:extLst>
            </p:cNvPr>
            <p:cNvCxnSpPr/>
            <p:nvPr/>
          </p:nvCxnSpPr>
          <p:spPr>
            <a:xfrm flipH="1">
              <a:off x="3779285" y="2338413"/>
              <a:ext cx="556301" cy="547766"/>
            </a:xfrm>
            <a:prstGeom prst="straightConnector1">
              <a:avLst/>
            </a:prstGeom>
            <a:noFill/>
            <a:ln w="9525" cap="sq" cmpd="sng">
              <a:solidFill>
                <a:schemeClr val="accent2"/>
              </a:solidFill>
              <a:prstDash val="solid"/>
              <a:round/>
              <a:headEnd type="stealth" w="med" len="med"/>
              <a:tailEnd type="none" w="sm" len="sm"/>
            </a:ln>
          </p:spPr>
        </p:cxnSp>
        <p:sp>
          <p:nvSpPr>
            <p:cNvPr id="16" name="Google Shape;209;p18">
              <a:extLst>
                <a:ext uri="{FF2B5EF4-FFF2-40B4-BE49-F238E27FC236}">
                  <a16:creationId xmlns:a16="http://schemas.microsoft.com/office/drawing/2014/main" id="{C35E2BB7-D218-2DF6-1E6A-80D14E995EEF}"/>
                </a:ext>
              </a:extLst>
            </p:cNvPr>
            <p:cNvSpPr txBox="1"/>
            <p:nvPr/>
          </p:nvSpPr>
          <p:spPr>
            <a:xfrm>
              <a:off x="4286339" y="2211455"/>
              <a:ext cx="449688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0.91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210;p18">
            <a:extLst>
              <a:ext uri="{FF2B5EF4-FFF2-40B4-BE49-F238E27FC236}">
                <a16:creationId xmlns:a16="http://schemas.microsoft.com/office/drawing/2014/main" id="{D1FE1F59-425A-317F-DA26-3D9D6730CD23}"/>
              </a:ext>
            </a:extLst>
          </p:cNvPr>
          <p:cNvGrpSpPr/>
          <p:nvPr/>
        </p:nvGrpSpPr>
        <p:grpSpPr>
          <a:xfrm>
            <a:off x="4049560" y="2041027"/>
            <a:ext cx="949834" cy="364822"/>
            <a:chOff x="3779284" y="2562669"/>
            <a:chExt cx="949834" cy="364822"/>
          </a:xfrm>
        </p:grpSpPr>
        <p:cxnSp>
          <p:nvCxnSpPr>
            <p:cNvPr id="18" name="Google Shape;211;p18">
              <a:extLst>
                <a:ext uri="{FF2B5EF4-FFF2-40B4-BE49-F238E27FC236}">
                  <a16:creationId xmlns:a16="http://schemas.microsoft.com/office/drawing/2014/main" id="{942E880E-6E51-67DB-72E1-E8EB476597E5}"/>
                </a:ext>
              </a:extLst>
            </p:cNvPr>
            <p:cNvCxnSpPr/>
            <p:nvPr/>
          </p:nvCxnSpPr>
          <p:spPr>
            <a:xfrm flipH="1">
              <a:off x="3779284" y="2705678"/>
              <a:ext cx="567700" cy="221813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stealth" w="med" len="med"/>
              <a:tailEnd type="none" w="sm" len="sm"/>
            </a:ln>
          </p:spPr>
        </p:cxnSp>
        <p:sp>
          <p:nvSpPr>
            <p:cNvPr id="19" name="Google Shape;212;p18">
              <a:extLst>
                <a:ext uri="{FF2B5EF4-FFF2-40B4-BE49-F238E27FC236}">
                  <a16:creationId xmlns:a16="http://schemas.microsoft.com/office/drawing/2014/main" id="{C09B78E3-3C10-EE69-E3B3-74401B57BEC6}"/>
                </a:ext>
              </a:extLst>
            </p:cNvPr>
            <p:cNvSpPr txBox="1"/>
            <p:nvPr/>
          </p:nvSpPr>
          <p:spPr>
            <a:xfrm>
              <a:off x="4279430" y="2562669"/>
              <a:ext cx="449688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0.37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213;p18">
            <a:extLst>
              <a:ext uri="{FF2B5EF4-FFF2-40B4-BE49-F238E27FC236}">
                <a16:creationId xmlns:a16="http://schemas.microsoft.com/office/drawing/2014/main" id="{2D081F98-394E-70D0-8FA8-4C27CF402AB8}"/>
              </a:ext>
            </a:extLst>
          </p:cNvPr>
          <p:cNvGrpSpPr/>
          <p:nvPr/>
        </p:nvGrpSpPr>
        <p:grpSpPr>
          <a:xfrm>
            <a:off x="4049560" y="2444327"/>
            <a:ext cx="970531" cy="271424"/>
            <a:chOff x="3779284" y="2965969"/>
            <a:chExt cx="970531" cy="271424"/>
          </a:xfrm>
        </p:grpSpPr>
        <p:cxnSp>
          <p:nvCxnSpPr>
            <p:cNvPr id="21" name="Google Shape;214;p18">
              <a:extLst>
                <a:ext uri="{FF2B5EF4-FFF2-40B4-BE49-F238E27FC236}">
                  <a16:creationId xmlns:a16="http://schemas.microsoft.com/office/drawing/2014/main" id="{030EC3DC-17E3-E1E3-90CD-ABB9A3220325}"/>
                </a:ext>
              </a:extLst>
            </p:cNvPr>
            <p:cNvCxnSpPr/>
            <p:nvPr/>
          </p:nvCxnSpPr>
          <p:spPr>
            <a:xfrm rot="10800000">
              <a:off x="3779284" y="2965969"/>
              <a:ext cx="584627" cy="16037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stealth" w="med" len="med"/>
              <a:tailEnd type="none" w="sm" len="sm"/>
            </a:ln>
          </p:spPr>
        </p:cxnSp>
        <p:sp>
          <p:nvSpPr>
            <p:cNvPr id="22" name="Google Shape;215;p18">
              <a:extLst>
                <a:ext uri="{FF2B5EF4-FFF2-40B4-BE49-F238E27FC236}">
                  <a16:creationId xmlns:a16="http://schemas.microsoft.com/office/drawing/2014/main" id="{D32E06AB-3719-4646-41E7-8797D06E04CC}"/>
                </a:ext>
              </a:extLst>
            </p:cNvPr>
            <p:cNvSpPr txBox="1"/>
            <p:nvPr/>
          </p:nvSpPr>
          <p:spPr>
            <a:xfrm>
              <a:off x="4300127" y="2983477"/>
              <a:ext cx="449688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0.76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16;p18">
            <a:extLst>
              <a:ext uri="{FF2B5EF4-FFF2-40B4-BE49-F238E27FC236}">
                <a16:creationId xmlns:a16="http://schemas.microsoft.com/office/drawing/2014/main" id="{6FCFFA90-A6C3-8B6F-7204-8C58544BDA40}"/>
              </a:ext>
            </a:extLst>
          </p:cNvPr>
          <p:cNvGrpSpPr/>
          <p:nvPr/>
        </p:nvGrpSpPr>
        <p:grpSpPr>
          <a:xfrm>
            <a:off x="4057373" y="2509751"/>
            <a:ext cx="957858" cy="1067721"/>
            <a:chOff x="3787097" y="3031393"/>
            <a:chExt cx="957858" cy="1067721"/>
          </a:xfrm>
        </p:grpSpPr>
        <p:cxnSp>
          <p:nvCxnSpPr>
            <p:cNvPr id="24" name="Google Shape;217;p18">
              <a:extLst>
                <a:ext uri="{FF2B5EF4-FFF2-40B4-BE49-F238E27FC236}">
                  <a16:creationId xmlns:a16="http://schemas.microsoft.com/office/drawing/2014/main" id="{45C78DAA-8F0C-A887-B92D-857328B19604}"/>
                </a:ext>
              </a:extLst>
            </p:cNvPr>
            <p:cNvCxnSpPr/>
            <p:nvPr/>
          </p:nvCxnSpPr>
          <p:spPr>
            <a:xfrm rot="10800000">
              <a:off x="3787097" y="3031393"/>
              <a:ext cx="576814" cy="992849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stealth" w="med" len="med"/>
              <a:tailEnd type="none" w="sm" len="sm"/>
            </a:ln>
          </p:spPr>
        </p:cxnSp>
        <p:grpSp>
          <p:nvGrpSpPr>
            <p:cNvPr id="25" name="Google Shape;218;p18">
              <a:extLst>
                <a:ext uri="{FF2B5EF4-FFF2-40B4-BE49-F238E27FC236}">
                  <a16:creationId xmlns:a16="http://schemas.microsoft.com/office/drawing/2014/main" id="{2B91DFE4-A632-F5B3-5D41-CE74066A4AFC}"/>
                </a:ext>
              </a:extLst>
            </p:cNvPr>
            <p:cNvGrpSpPr/>
            <p:nvPr/>
          </p:nvGrpSpPr>
          <p:grpSpPr>
            <a:xfrm>
              <a:off x="4500136" y="3307125"/>
              <a:ext cx="39950" cy="383010"/>
              <a:chOff x="4746595" y="3747874"/>
              <a:chExt cx="39950" cy="383010"/>
            </a:xfrm>
          </p:grpSpPr>
          <p:sp>
            <p:nvSpPr>
              <p:cNvPr id="27" name="Google Shape;219;p18">
                <a:extLst>
                  <a:ext uri="{FF2B5EF4-FFF2-40B4-BE49-F238E27FC236}">
                    <a16:creationId xmlns:a16="http://schemas.microsoft.com/office/drawing/2014/main" id="{5DA3EE33-3EAB-07A8-F795-EC36B1F102A4}"/>
                  </a:ext>
                </a:extLst>
              </p:cNvPr>
              <p:cNvSpPr/>
              <p:nvPr/>
            </p:nvSpPr>
            <p:spPr>
              <a:xfrm>
                <a:off x="4746595" y="3920593"/>
                <a:ext cx="39950" cy="42678"/>
              </a:xfrm>
              <a:prstGeom prst="flowChartConnector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20;p18">
                <a:extLst>
                  <a:ext uri="{FF2B5EF4-FFF2-40B4-BE49-F238E27FC236}">
                    <a16:creationId xmlns:a16="http://schemas.microsoft.com/office/drawing/2014/main" id="{4C41BCD3-CA26-A499-C2C5-F722A644EC8D}"/>
                  </a:ext>
                </a:extLst>
              </p:cNvPr>
              <p:cNvSpPr/>
              <p:nvPr/>
            </p:nvSpPr>
            <p:spPr>
              <a:xfrm>
                <a:off x="4746595" y="4088206"/>
                <a:ext cx="39950" cy="42678"/>
              </a:xfrm>
              <a:prstGeom prst="flowChartConnector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21;p18">
                <a:extLst>
                  <a:ext uri="{FF2B5EF4-FFF2-40B4-BE49-F238E27FC236}">
                    <a16:creationId xmlns:a16="http://schemas.microsoft.com/office/drawing/2014/main" id="{1E09041C-02DB-4B9B-EC70-19C3749486CC}"/>
                  </a:ext>
                </a:extLst>
              </p:cNvPr>
              <p:cNvSpPr/>
              <p:nvPr/>
            </p:nvSpPr>
            <p:spPr>
              <a:xfrm>
                <a:off x="4746595" y="3747874"/>
                <a:ext cx="39950" cy="42678"/>
              </a:xfrm>
              <a:prstGeom prst="flowChartConnector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" name="Google Shape;222;p18">
              <a:extLst>
                <a:ext uri="{FF2B5EF4-FFF2-40B4-BE49-F238E27FC236}">
                  <a16:creationId xmlns:a16="http://schemas.microsoft.com/office/drawing/2014/main" id="{CD6D2D1F-3D84-5B32-A5CF-B6823A75AC02}"/>
                </a:ext>
              </a:extLst>
            </p:cNvPr>
            <p:cNvSpPr txBox="1"/>
            <p:nvPr/>
          </p:nvSpPr>
          <p:spPr>
            <a:xfrm>
              <a:off x="4295267" y="3845198"/>
              <a:ext cx="449688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0.03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223;p18">
            <a:extLst>
              <a:ext uri="{FF2B5EF4-FFF2-40B4-BE49-F238E27FC236}">
                <a16:creationId xmlns:a16="http://schemas.microsoft.com/office/drawing/2014/main" id="{25863449-4A49-D970-638C-E183E607E11F}"/>
              </a:ext>
            </a:extLst>
          </p:cNvPr>
          <p:cNvGrpSpPr/>
          <p:nvPr/>
        </p:nvGrpSpPr>
        <p:grpSpPr>
          <a:xfrm>
            <a:off x="4842902" y="1701355"/>
            <a:ext cx="1127925" cy="1876117"/>
            <a:chOff x="4572626" y="2222997"/>
            <a:chExt cx="1127925" cy="1876117"/>
          </a:xfrm>
        </p:grpSpPr>
        <p:sp>
          <p:nvSpPr>
            <p:cNvPr id="31" name="Google Shape;224;p18">
              <a:extLst>
                <a:ext uri="{FF2B5EF4-FFF2-40B4-BE49-F238E27FC236}">
                  <a16:creationId xmlns:a16="http://schemas.microsoft.com/office/drawing/2014/main" id="{C25C3B74-7839-54DE-FC8C-60C02F6E3074}"/>
                </a:ext>
              </a:extLst>
            </p:cNvPr>
            <p:cNvSpPr/>
            <p:nvPr/>
          </p:nvSpPr>
          <p:spPr>
            <a:xfrm>
              <a:off x="4572626" y="2222997"/>
              <a:ext cx="378914" cy="1876117"/>
            </a:xfrm>
            <a:prstGeom prst="rightBrace">
              <a:avLst>
                <a:gd name="adj1" fmla="val 99664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25;p18">
              <a:extLst>
                <a:ext uri="{FF2B5EF4-FFF2-40B4-BE49-F238E27FC236}">
                  <a16:creationId xmlns:a16="http://schemas.microsoft.com/office/drawing/2014/main" id="{2F333F1B-3DF2-67FB-4C8A-397977BC4B77}"/>
                </a:ext>
              </a:extLst>
            </p:cNvPr>
            <p:cNvSpPr/>
            <p:nvPr/>
          </p:nvSpPr>
          <p:spPr>
            <a:xfrm>
              <a:off x="5008094" y="3010609"/>
              <a:ext cx="692457" cy="27573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26;p18">
              <a:extLst>
                <a:ext uri="{FF2B5EF4-FFF2-40B4-BE49-F238E27FC236}">
                  <a16:creationId xmlns:a16="http://schemas.microsoft.com/office/drawing/2014/main" id="{E3798086-06D5-76E2-EDDE-EFDDA87F13B2}"/>
                </a:ext>
              </a:extLst>
            </p:cNvPr>
            <p:cNvSpPr txBox="1"/>
            <p:nvPr/>
          </p:nvSpPr>
          <p:spPr>
            <a:xfrm>
              <a:off x="5167274" y="2736034"/>
              <a:ext cx="3789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Ꜫ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227;p18">
            <a:extLst>
              <a:ext uri="{FF2B5EF4-FFF2-40B4-BE49-F238E27FC236}">
                <a16:creationId xmlns:a16="http://schemas.microsoft.com/office/drawing/2014/main" id="{EF00CDDC-6381-9801-6E12-9906ACB4F407}"/>
              </a:ext>
            </a:extLst>
          </p:cNvPr>
          <p:cNvGrpSpPr/>
          <p:nvPr/>
        </p:nvGrpSpPr>
        <p:grpSpPr>
          <a:xfrm>
            <a:off x="6727097" y="1470099"/>
            <a:ext cx="1482969" cy="539666"/>
            <a:chOff x="6456821" y="1991741"/>
            <a:chExt cx="1482969" cy="539666"/>
          </a:xfrm>
        </p:grpSpPr>
        <p:sp>
          <p:nvSpPr>
            <p:cNvPr id="35" name="Google Shape;228;p18">
              <a:extLst>
                <a:ext uri="{FF2B5EF4-FFF2-40B4-BE49-F238E27FC236}">
                  <a16:creationId xmlns:a16="http://schemas.microsoft.com/office/drawing/2014/main" id="{FE7C994E-F33A-F365-3376-A23E044DFFFB}"/>
                </a:ext>
              </a:extLst>
            </p:cNvPr>
            <p:cNvSpPr txBox="1"/>
            <p:nvPr/>
          </p:nvSpPr>
          <p:spPr>
            <a:xfrm>
              <a:off x="6799729" y="1991741"/>
              <a:ext cx="11400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: # partitions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" name="Google Shape;229;p18">
              <a:extLst>
                <a:ext uri="{FF2B5EF4-FFF2-40B4-BE49-F238E27FC236}">
                  <a16:creationId xmlns:a16="http://schemas.microsoft.com/office/drawing/2014/main" id="{C1F43B16-0C86-87D1-9E6B-E335BC5EDD7D}"/>
                </a:ext>
              </a:extLst>
            </p:cNvPr>
            <p:cNvCxnSpPr/>
            <p:nvPr/>
          </p:nvCxnSpPr>
          <p:spPr>
            <a:xfrm rot="-5400000">
              <a:off x="6436599" y="2167677"/>
              <a:ext cx="383952" cy="343507"/>
            </a:xfrm>
            <a:prstGeom prst="curvedConnector3">
              <a:avLst>
                <a:gd name="adj1" fmla="val 116301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40" name="Google Shape;233;p18">
            <a:extLst>
              <a:ext uri="{FF2B5EF4-FFF2-40B4-BE49-F238E27FC236}">
                <a16:creationId xmlns:a16="http://schemas.microsoft.com/office/drawing/2014/main" id="{53DF80A3-11E1-CF22-8AE8-B0F090438904}"/>
              </a:ext>
            </a:extLst>
          </p:cNvPr>
          <p:cNvGrpSpPr/>
          <p:nvPr/>
        </p:nvGrpSpPr>
        <p:grpSpPr>
          <a:xfrm>
            <a:off x="6047955" y="2060930"/>
            <a:ext cx="1429340" cy="1178131"/>
            <a:chOff x="9142187" y="4861184"/>
            <a:chExt cx="1429340" cy="1178131"/>
          </a:xfrm>
        </p:grpSpPr>
        <p:grpSp>
          <p:nvGrpSpPr>
            <p:cNvPr id="41" name="Google Shape;234;p18">
              <a:extLst>
                <a:ext uri="{FF2B5EF4-FFF2-40B4-BE49-F238E27FC236}">
                  <a16:creationId xmlns:a16="http://schemas.microsoft.com/office/drawing/2014/main" id="{EBD28C7F-BB1E-051C-E5D8-41D6ECC67848}"/>
                </a:ext>
              </a:extLst>
            </p:cNvPr>
            <p:cNvGrpSpPr/>
            <p:nvPr/>
          </p:nvGrpSpPr>
          <p:grpSpPr>
            <a:xfrm>
              <a:off x="9142187" y="4861184"/>
              <a:ext cx="1429340" cy="1178131"/>
              <a:chOff x="6128929" y="3048521"/>
              <a:chExt cx="1429340" cy="1178131"/>
            </a:xfrm>
          </p:grpSpPr>
          <p:grpSp>
            <p:nvGrpSpPr>
              <p:cNvPr id="59" name="Google Shape;235;p18">
                <a:extLst>
                  <a:ext uri="{FF2B5EF4-FFF2-40B4-BE49-F238E27FC236}">
                    <a16:creationId xmlns:a16="http://schemas.microsoft.com/office/drawing/2014/main" id="{5590CBD6-1A47-D61E-44B9-1968623FB026}"/>
                  </a:ext>
                </a:extLst>
              </p:cNvPr>
              <p:cNvGrpSpPr/>
              <p:nvPr/>
            </p:nvGrpSpPr>
            <p:grpSpPr>
              <a:xfrm>
                <a:off x="6128929" y="3048521"/>
                <a:ext cx="1429340" cy="1178131"/>
                <a:chOff x="6500970" y="4126963"/>
                <a:chExt cx="1429340" cy="1178131"/>
              </a:xfrm>
            </p:grpSpPr>
            <p:grpSp>
              <p:nvGrpSpPr>
                <p:cNvPr id="128" name="Google Shape;236;p18">
                  <a:extLst>
                    <a:ext uri="{FF2B5EF4-FFF2-40B4-BE49-F238E27FC236}">
                      <a16:creationId xmlns:a16="http://schemas.microsoft.com/office/drawing/2014/main" id="{A9DAD480-FFCB-CAD5-0ED2-FEF40147605A}"/>
                    </a:ext>
                  </a:extLst>
                </p:cNvPr>
                <p:cNvGrpSpPr/>
                <p:nvPr/>
              </p:nvGrpSpPr>
              <p:grpSpPr>
                <a:xfrm>
                  <a:off x="6500970" y="4126963"/>
                  <a:ext cx="1429340" cy="1178131"/>
                  <a:chOff x="6538093" y="2601701"/>
                  <a:chExt cx="2856997" cy="2717806"/>
                </a:xfrm>
              </p:grpSpPr>
              <p:sp>
                <p:nvSpPr>
                  <p:cNvPr id="165" name="Google Shape;237;p18">
                    <a:extLst>
                      <a:ext uri="{FF2B5EF4-FFF2-40B4-BE49-F238E27FC236}">
                        <a16:creationId xmlns:a16="http://schemas.microsoft.com/office/drawing/2014/main" id="{696BE8C8-BB81-7584-83AF-FE23A7862FA9}"/>
                      </a:ext>
                    </a:extLst>
                  </p:cNvPr>
                  <p:cNvSpPr/>
                  <p:nvPr/>
                </p:nvSpPr>
                <p:spPr>
                  <a:xfrm>
                    <a:off x="6538093" y="2601701"/>
                    <a:ext cx="2856997" cy="2717806"/>
                  </a:xfrm>
                  <a:prstGeom prst="flowChartConnector">
                    <a:avLst/>
                  </a:prstGeom>
                  <a:gradFill>
                    <a:gsLst>
                      <a:gs pos="0">
                        <a:srgbClr val="70A5DA"/>
                      </a:gs>
                      <a:gs pos="50000">
                        <a:srgbClr val="539BDB"/>
                      </a:gs>
                      <a:gs pos="100000">
                        <a:srgbClr val="4288C8"/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2352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66" name="Google Shape;238;p18">
                    <a:extLst>
                      <a:ext uri="{FF2B5EF4-FFF2-40B4-BE49-F238E27FC236}">
                        <a16:creationId xmlns:a16="http://schemas.microsoft.com/office/drawing/2014/main" id="{5135B7A4-62D6-EA60-D37C-7A9529C2A282}"/>
                      </a:ext>
                    </a:extLst>
                  </p:cNvPr>
                  <p:cNvGrpSpPr/>
                  <p:nvPr/>
                </p:nvGrpSpPr>
                <p:grpSpPr>
                  <a:xfrm>
                    <a:off x="6588787" y="2665141"/>
                    <a:ext cx="2734505" cy="2535217"/>
                    <a:chOff x="5993859" y="2674093"/>
                    <a:chExt cx="2734505" cy="2535217"/>
                  </a:xfrm>
                </p:grpSpPr>
                <p:cxnSp>
                  <p:nvCxnSpPr>
                    <p:cNvPr id="167" name="Google Shape;239;p18">
                      <a:extLst>
                        <a:ext uri="{FF2B5EF4-FFF2-40B4-BE49-F238E27FC236}">
                          <a16:creationId xmlns:a16="http://schemas.microsoft.com/office/drawing/2014/main" id="{2CFDC17B-6433-BB28-E2A9-CBA787C705F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088771" y="2674093"/>
                      <a:ext cx="946133" cy="1762219"/>
                    </a:xfrm>
                    <a:prstGeom prst="curvedConnector3">
                      <a:avLst>
                        <a:gd name="adj1" fmla="val -15038"/>
                      </a:avLst>
                    </a:prstGeom>
                    <a:noFill/>
                    <a:ln w="12700" cap="flat" cmpd="sng">
                      <a:solidFill>
                        <a:srgbClr val="3F3F3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168" name="Google Shape;240;p18">
                      <a:extLst>
                        <a:ext uri="{FF2B5EF4-FFF2-40B4-BE49-F238E27FC236}">
                          <a16:creationId xmlns:a16="http://schemas.microsoft.com/office/drawing/2014/main" id="{0A159E76-4D87-65B2-1FA7-1105FA5EFD4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993859" y="3620061"/>
                      <a:ext cx="1968716" cy="1589248"/>
                    </a:xfrm>
                    <a:prstGeom prst="curvedConnector3">
                      <a:avLst>
                        <a:gd name="adj1" fmla="val 9267"/>
                      </a:avLst>
                    </a:prstGeom>
                    <a:noFill/>
                    <a:ln w="12700" cap="flat" cmpd="sng">
                      <a:solidFill>
                        <a:srgbClr val="3F3F3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169" name="Google Shape;241;p18">
                      <a:extLst>
                        <a:ext uri="{FF2B5EF4-FFF2-40B4-BE49-F238E27FC236}">
                          <a16:creationId xmlns:a16="http://schemas.microsoft.com/office/drawing/2014/main" id="{2F1F0872-9088-8EC4-BCF8-58F46310E07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494712" y="2915397"/>
                      <a:ext cx="2233652" cy="1465739"/>
                    </a:xfrm>
                    <a:prstGeom prst="curvedConnector3">
                      <a:avLst>
                        <a:gd name="adj1" fmla="val 5827"/>
                      </a:avLst>
                    </a:prstGeom>
                    <a:noFill/>
                    <a:ln w="12700" cap="flat" cmpd="sng">
                      <a:solidFill>
                        <a:srgbClr val="3F3F3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170" name="Google Shape;242;p18">
                      <a:extLst>
                        <a:ext uri="{FF2B5EF4-FFF2-40B4-BE49-F238E27FC236}">
                          <a16:creationId xmlns:a16="http://schemas.microsoft.com/office/drawing/2014/main" id="{E453FE3D-CBD7-E87D-A88F-6491EA8999F0}"/>
                        </a:ext>
                      </a:extLst>
                    </p:cNvPr>
                    <p:cNvCxnSpPr/>
                    <p:nvPr/>
                  </p:nvCxnSpPr>
                  <p:spPr>
                    <a:xfrm rot="-5400000">
                      <a:off x="6682201" y="3357109"/>
                      <a:ext cx="2004911" cy="1699491"/>
                    </a:xfrm>
                    <a:prstGeom prst="curvedConnector3">
                      <a:avLst>
                        <a:gd name="adj1" fmla="val 42657"/>
                      </a:avLst>
                    </a:prstGeom>
                    <a:noFill/>
                    <a:ln w="12700" cap="flat" cmpd="sng">
                      <a:solidFill>
                        <a:srgbClr val="3F3F3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</p:grpSp>
            </p:grpSp>
            <p:sp>
              <p:nvSpPr>
                <p:cNvPr id="129" name="Google Shape;243;p18">
                  <a:extLst>
                    <a:ext uri="{FF2B5EF4-FFF2-40B4-BE49-F238E27FC236}">
                      <a16:creationId xmlns:a16="http://schemas.microsoft.com/office/drawing/2014/main" id="{306FF972-F6D7-9E6D-27CF-4458486CE794}"/>
                    </a:ext>
                  </a:extLst>
                </p:cNvPr>
                <p:cNvSpPr txBox="1"/>
                <p:nvPr/>
              </p:nvSpPr>
              <p:spPr>
                <a:xfrm>
                  <a:off x="6645853" y="4556372"/>
                  <a:ext cx="420242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lang="en-US" sz="1000" b="1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</a:t>
                  </a:r>
                  <a:r>
                    <a:rPr lang="en-US" sz="1000" b="1" i="0" u="none" strike="noStrike" cap="none" baseline="-25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244;p18">
                  <a:extLst>
                    <a:ext uri="{FF2B5EF4-FFF2-40B4-BE49-F238E27FC236}">
                      <a16:creationId xmlns:a16="http://schemas.microsoft.com/office/drawing/2014/main" id="{70673C76-30A9-6192-D225-CCF4952AFEED}"/>
                    </a:ext>
                  </a:extLst>
                </p:cNvPr>
                <p:cNvSpPr txBox="1"/>
                <p:nvPr/>
              </p:nvSpPr>
              <p:spPr>
                <a:xfrm>
                  <a:off x="6786701" y="4356205"/>
                  <a:ext cx="317755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lang="en-US" sz="1000" b="1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</a:t>
                  </a:r>
                  <a:r>
                    <a:rPr lang="en-US" sz="1000" b="1" i="0" u="none" strike="noStrike" cap="none" baseline="-25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2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245;p18">
                  <a:extLst>
                    <a:ext uri="{FF2B5EF4-FFF2-40B4-BE49-F238E27FC236}">
                      <a16:creationId xmlns:a16="http://schemas.microsoft.com/office/drawing/2014/main" id="{0C9DF91C-6114-0C1F-6C7F-9B91892177D6}"/>
                    </a:ext>
                  </a:extLst>
                </p:cNvPr>
                <p:cNvSpPr txBox="1"/>
                <p:nvPr/>
              </p:nvSpPr>
              <p:spPr>
                <a:xfrm>
                  <a:off x="7092159" y="4182301"/>
                  <a:ext cx="420242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lang="en-US" sz="1000" b="1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</a:t>
                  </a:r>
                  <a:r>
                    <a:rPr lang="en-US" sz="1000" b="1" i="0" u="none" strike="noStrike" cap="none" baseline="-25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3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246;p18">
                  <a:extLst>
                    <a:ext uri="{FF2B5EF4-FFF2-40B4-BE49-F238E27FC236}">
                      <a16:creationId xmlns:a16="http://schemas.microsoft.com/office/drawing/2014/main" id="{0F826877-7CD7-C9BC-FB89-856B0EF9B3E4}"/>
                    </a:ext>
                  </a:extLst>
                </p:cNvPr>
                <p:cNvSpPr txBox="1"/>
                <p:nvPr/>
              </p:nvSpPr>
              <p:spPr>
                <a:xfrm>
                  <a:off x="7458405" y="4904470"/>
                  <a:ext cx="420242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lang="en-US" sz="1000" b="1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</a:t>
                  </a:r>
                  <a:r>
                    <a:rPr lang="en-US" sz="1000" b="1" i="0" u="none" strike="noStrike" cap="none" baseline="-25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k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0" name="Google Shape;247;p18">
                <a:extLst>
                  <a:ext uri="{FF2B5EF4-FFF2-40B4-BE49-F238E27FC236}">
                    <a16:creationId xmlns:a16="http://schemas.microsoft.com/office/drawing/2014/main" id="{B9E32DFC-5CD2-8073-2A97-6E7BAEED803E}"/>
                  </a:ext>
                </a:extLst>
              </p:cNvPr>
              <p:cNvGrpSpPr/>
              <p:nvPr/>
            </p:nvGrpSpPr>
            <p:grpSpPr>
              <a:xfrm>
                <a:off x="6893815" y="3934628"/>
                <a:ext cx="190061" cy="39139"/>
                <a:chOff x="7074553" y="4764513"/>
                <a:chExt cx="190061" cy="39139"/>
              </a:xfrm>
            </p:grpSpPr>
            <p:sp>
              <p:nvSpPr>
                <p:cNvPr id="61" name="Google Shape;248;p18">
                  <a:extLst>
                    <a:ext uri="{FF2B5EF4-FFF2-40B4-BE49-F238E27FC236}">
                      <a16:creationId xmlns:a16="http://schemas.microsoft.com/office/drawing/2014/main" id="{ED92D373-227D-BF8E-A434-5A95D07F48C9}"/>
                    </a:ext>
                  </a:extLst>
                </p:cNvPr>
                <p:cNvSpPr/>
                <p:nvPr/>
              </p:nvSpPr>
              <p:spPr>
                <a:xfrm>
                  <a:off x="7074553" y="4764514"/>
                  <a:ext cx="24125" cy="39137"/>
                </a:xfrm>
                <a:prstGeom prst="flowChartConnector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249;p18">
                  <a:extLst>
                    <a:ext uri="{FF2B5EF4-FFF2-40B4-BE49-F238E27FC236}">
                      <a16:creationId xmlns:a16="http://schemas.microsoft.com/office/drawing/2014/main" id="{856FB8D4-C463-903F-4277-167AF12D5924}"/>
                    </a:ext>
                  </a:extLst>
                </p:cNvPr>
                <p:cNvSpPr/>
                <p:nvPr/>
              </p:nvSpPr>
              <p:spPr>
                <a:xfrm>
                  <a:off x="7157521" y="4764515"/>
                  <a:ext cx="24125" cy="39137"/>
                </a:xfrm>
                <a:prstGeom prst="flowChartConnector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250;p18">
                  <a:extLst>
                    <a:ext uri="{FF2B5EF4-FFF2-40B4-BE49-F238E27FC236}">
                      <a16:creationId xmlns:a16="http://schemas.microsoft.com/office/drawing/2014/main" id="{E2D7AABC-B95C-AE61-529A-FF0679C41930}"/>
                    </a:ext>
                  </a:extLst>
                </p:cNvPr>
                <p:cNvSpPr/>
                <p:nvPr/>
              </p:nvSpPr>
              <p:spPr>
                <a:xfrm>
                  <a:off x="7240489" y="4764513"/>
                  <a:ext cx="24125" cy="39137"/>
                </a:xfrm>
                <a:prstGeom prst="flowChartConnector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2" name="Google Shape;251;p18">
              <a:extLst>
                <a:ext uri="{FF2B5EF4-FFF2-40B4-BE49-F238E27FC236}">
                  <a16:creationId xmlns:a16="http://schemas.microsoft.com/office/drawing/2014/main" id="{BD7B9060-1CFF-1ABC-C751-35158E45C86D}"/>
                </a:ext>
              </a:extLst>
            </p:cNvPr>
            <p:cNvGrpSpPr/>
            <p:nvPr/>
          </p:nvGrpSpPr>
          <p:grpSpPr>
            <a:xfrm>
              <a:off x="9373122" y="5703139"/>
              <a:ext cx="130099" cy="123667"/>
              <a:chOff x="6011620" y="2554241"/>
              <a:chExt cx="130099" cy="123667"/>
            </a:xfrm>
          </p:grpSpPr>
          <p:sp>
            <p:nvSpPr>
              <p:cNvPr id="56" name="Google Shape;252;p18">
                <a:extLst>
                  <a:ext uri="{FF2B5EF4-FFF2-40B4-BE49-F238E27FC236}">
                    <a16:creationId xmlns:a16="http://schemas.microsoft.com/office/drawing/2014/main" id="{FF56D6CD-9749-32D4-DC64-A71E1D8FB197}"/>
                  </a:ext>
                </a:extLst>
              </p:cNvPr>
              <p:cNvSpPr/>
              <p:nvPr/>
            </p:nvSpPr>
            <p:spPr>
              <a:xfrm>
                <a:off x="6011620" y="2554242"/>
                <a:ext cx="45719" cy="45719"/>
              </a:xfrm>
              <a:prstGeom prst="flowChartExtract">
                <a:avLst/>
              </a:prstGeom>
              <a:solidFill>
                <a:schemeClr val="accent4"/>
              </a:solidFill>
              <a:ln w="12700" cap="flat" cmpd="sng">
                <a:solidFill>
                  <a:srgbClr val="BA8C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253;p18">
                <a:extLst>
                  <a:ext uri="{FF2B5EF4-FFF2-40B4-BE49-F238E27FC236}">
                    <a16:creationId xmlns:a16="http://schemas.microsoft.com/office/drawing/2014/main" id="{7DED68E7-7F2D-0E9D-AB44-57A20CC8AF77}"/>
                  </a:ext>
                </a:extLst>
              </p:cNvPr>
              <p:cNvSpPr/>
              <p:nvPr/>
            </p:nvSpPr>
            <p:spPr>
              <a:xfrm>
                <a:off x="6096000" y="2554241"/>
                <a:ext cx="45719" cy="45719"/>
              </a:xfrm>
              <a:prstGeom prst="flowChartExtract">
                <a:avLst/>
              </a:prstGeom>
              <a:solidFill>
                <a:schemeClr val="accent4"/>
              </a:solidFill>
              <a:ln w="12700" cap="flat" cmpd="sng">
                <a:solidFill>
                  <a:srgbClr val="BA8C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254;p18">
                <a:extLst>
                  <a:ext uri="{FF2B5EF4-FFF2-40B4-BE49-F238E27FC236}">
                    <a16:creationId xmlns:a16="http://schemas.microsoft.com/office/drawing/2014/main" id="{B02F67B4-DEAC-0229-456E-EBE98170E50A}"/>
                  </a:ext>
                </a:extLst>
              </p:cNvPr>
              <p:cNvSpPr/>
              <p:nvPr/>
            </p:nvSpPr>
            <p:spPr>
              <a:xfrm>
                <a:off x="6073140" y="2632189"/>
                <a:ext cx="45719" cy="45719"/>
              </a:xfrm>
              <a:prstGeom prst="flowChartExtract">
                <a:avLst/>
              </a:prstGeom>
              <a:solidFill>
                <a:schemeClr val="accent4"/>
              </a:solidFill>
              <a:ln w="12700" cap="flat" cmpd="sng">
                <a:solidFill>
                  <a:srgbClr val="BA8C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255;p18">
              <a:extLst>
                <a:ext uri="{FF2B5EF4-FFF2-40B4-BE49-F238E27FC236}">
                  <a16:creationId xmlns:a16="http://schemas.microsoft.com/office/drawing/2014/main" id="{7CF8179C-8A58-1354-F7C0-F9352CDCEF6E}"/>
                </a:ext>
              </a:extLst>
            </p:cNvPr>
            <p:cNvGrpSpPr/>
            <p:nvPr/>
          </p:nvGrpSpPr>
          <p:grpSpPr>
            <a:xfrm>
              <a:off x="9633738" y="5409288"/>
              <a:ext cx="147437" cy="194150"/>
              <a:chOff x="6073140" y="2554241"/>
              <a:chExt cx="147437" cy="194150"/>
            </a:xfrm>
          </p:grpSpPr>
          <p:sp>
            <p:nvSpPr>
              <p:cNvPr id="52" name="Google Shape;256;p18">
                <a:extLst>
                  <a:ext uri="{FF2B5EF4-FFF2-40B4-BE49-F238E27FC236}">
                    <a16:creationId xmlns:a16="http://schemas.microsoft.com/office/drawing/2014/main" id="{CB0E8276-7663-44B0-E5F7-2E6CD3663E0A}"/>
                  </a:ext>
                </a:extLst>
              </p:cNvPr>
              <p:cNvSpPr/>
              <p:nvPr/>
            </p:nvSpPr>
            <p:spPr>
              <a:xfrm>
                <a:off x="6096000" y="2554241"/>
                <a:ext cx="45719" cy="45719"/>
              </a:xfrm>
              <a:prstGeom prst="flowChartExtract">
                <a:avLst/>
              </a:prstGeom>
              <a:solidFill>
                <a:schemeClr val="accent4"/>
              </a:solidFill>
              <a:ln w="12700" cap="flat" cmpd="sng">
                <a:solidFill>
                  <a:srgbClr val="BA8C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257;p18">
                <a:extLst>
                  <a:ext uri="{FF2B5EF4-FFF2-40B4-BE49-F238E27FC236}">
                    <a16:creationId xmlns:a16="http://schemas.microsoft.com/office/drawing/2014/main" id="{ADE0E172-A40D-7DE0-9788-836C7001C496}"/>
                  </a:ext>
                </a:extLst>
              </p:cNvPr>
              <p:cNvSpPr/>
              <p:nvPr/>
            </p:nvSpPr>
            <p:spPr>
              <a:xfrm>
                <a:off x="6174858" y="2608984"/>
                <a:ext cx="45719" cy="45719"/>
              </a:xfrm>
              <a:prstGeom prst="flowChartExtract">
                <a:avLst/>
              </a:prstGeom>
              <a:solidFill>
                <a:schemeClr val="accent4"/>
              </a:solidFill>
              <a:ln w="12700" cap="flat" cmpd="sng">
                <a:solidFill>
                  <a:srgbClr val="BA8C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258;p18">
                <a:extLst>
                  <a:ext uri="{FF2B5EF4-FFF2-40B4-BE49-F238E27FC236}">
                    <a16:creationId xmlns:a16="http://schemas.microsoft.com/office/drawing/2014/main" id="{0D054288-71D5-2A82-77C2-097B85C10101}"/>
                  </a:ext>
                </a:extLst>
              </p:cNvPr>
              <p:cNvSpPr/>
              <p:nvPr/>
            </p:nvSpPr>
            <p:spPr>
              <a:xfrm>
                <a:off x="6146979" y="2702672"/>
                <a:ext cx="45719" cy="45719"/>
              </a:xfrm>
              <a:prstGeom prst="flowChartExtract">
                <a:avLst/>
              </a:prstGeom>
              <a:solidFill>
                <a:schemeClr val="accent4"/>
              </a:solidFill>
              <a:ln w="12700" cap="flat" cmpd="sng">
                <a:solidFill>
                  <a:srgbClr val="BA8C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259;p18">
                <a:extLst>
                  <a:ext uri="{FF2B5EF4-FFF2-40B4-BE49-F238E27FC236}">
                    <a16:creationId xmlns:a16="http://schemas.microsoft.com/office/drawing/2014/main" id="{64A4C80D-70E0-6414-969A-8384154EE0F0}"/>
                  </a:ext>
                </a:extLst>
              </p:cNvPr>
              <p:cNvSpPr/>
              <p:nvPr/>
            </p:nvSpPr>
            <p:spPr>
              <a:xfrm>
                <a:off x="6073140" y="2636490"/>
                <a:ext cx="45719" cy="45719"/>
              </a:xfrm>
              <a:prstGeom prst="flowChartExtract">
                <a:avLst/>
              </a:prstGeom>
              <a:solidFill>
                <a:schemeClr val="accent4"/>
              </a:solidFill>
              <a:ln w="12700" cap="flat" cmpd="sng">
                <a:solidFill>
                  <a:srgbClr val="BA8C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" name="Google Shape;260;p18">
              <a:extLst>
                <a:ext uri="{FF2B5EF4-FFF2-40B4-BE49-F238E27FC236}">
                  <a16:creationId xmlns:a16="http://schemas.microsoft.com/office/drawing/2014/main" id="{0A347E77-F03A-C229-F5CA-1B6213ED138C}"/>
                </a:ext>
              </a:extLst>
            </p:cNvPr>
            <p:cNvSpPr/>
            <p:nvPr/>
          </p:nvSpPr>
          <p:spPr>
            <a:xfrm>
              <a:off x="10401763" y="5454255"/>
              <a:ext cx="45719" cy="45719"/>
            </a:xfrm>
            <a:prstGeom prst="flowChartExtract">
              <a:avLst/>
            </a:prstGeom>
            <a:solidFill>
              <a:schemeClr val="accent4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261;p18">
              <a:extLst>
                <a:ext uri="{FF2B5EF4-FFF2-40B4-BE49-F238E27FC236}">
                  <a16:creationId xmlns:a16="http://schemas.microsoft.com/office/drawing/2014/main" id="{761CE3B3-9917-4322-1000-9474B5862ED3}"/>
                </a:ext>
              </a:extLst>
            </p:cNvPr>
            <p:cNvGrpSpPr/>
            <p:nvPr/>
          </p:nvGrpSpPr>
          <p:grpSpPr>
            <a:xfrm>
              <a:off x="9961593" y="5115284"/>
              <a:ext cx="197410" cy="227464"/>
              <a:chOff x="7996861" y="3050444"/>
              <a:chExt cx="197410" cy="227464"/>
            </a:xfrm>
          </p:grpSpPr>
          <p:sp>
            <p:nvSpPr>
              <p:cNvPr id="46" name="Google Shape;262;p18">
                <a:extLst>
                  <a:ext uri="{FF2B5EF4-FFF2-40B4-BE49-F238E27FC236}">
                    <a16:creationId xmlns:a16="http://schemas.microsoft.com/office/drawing/2014/main" id="{213D1AED-F9C0-2B56-C7E5-F0BE7CA81A27}"/>
                  </a:ext>
                </a:extLst>
              </p:cNvPr>
              <p:cNvSpPr/>
              <p:nvPr/>
            </p:nvSpPr>
            <p:spPr>
              <a:xfrm>
                <a:off x="8020760" y="3050445"/>
                <a:ext cx="45719" cy="45719"/>
              </a:xfrm>
              <a:prstGeom prst="flowChartExtract">
                <a:avLst/>
              </a:prstGeom>
              <a:solidFill>
                <a:schemeClr val="accent4"/>
              </a:solidFill>
              <a:ln w="12700" cap="flat" cmpd="sng">
                <a:solidFill>
                  <a:srgbClr val="BA8C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263;p18">
                <a:extLst>
                  <a:ext uri="{FF2B5EF4-FFF2-40B4-BE49-F238E27FC236}">
                    <a16:creationId xmlns:a16="http://schemas.microsoft.com/office/drawing/2014/main" id="{B08CF2FA-E3B2-07D3-3484-692D0005FCF9}"/>
                  </a:ext>
                </a:extLst>
              </p:cNvPr>
              <p:cNvSpPr/>
              <p:nvPr/>
            </p:nvSpPr>
            <p:spPr>
              <a:xfrm>
                <a:off x="8105140" y="3050444"/>
                <a:ext cx="45719" cy="45719"/>
              </a:xfrm>
              <a:prstGeom prst="flowChartExtract">
                <a:avLst/>
              </a:prstGeom>
              <a:solidFill>
                <a:schemeClr val="accent4"/>
              </a:solidFill>
              <a:ln w="12700" cap="flat" cmpd="sng">
                <a:solidFill>
                  <a:srgbClr val="BA8C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264;p18">
                <a:extLst>
                  <a:ext uri="{FF2B5EF4-FFF2-40B4-BE49-F238E27FC236}">
                    <a16:creationId xmlns:a16="http://schemas.microsoft.com/office/drawing/2014/main" id="{49BB31CE-9AEE-07E2-BCBB-F9B21DB2EBB1}"/>
                  </a:ext>
                </a:extLst>
              </p:cNvPr>
              <p:cNvSpPr/>
              <p:nvPr/>
            </p:nvSpPr>
            <p:spPr>
              <a:xfrm>
                <a:off x="8059421" y="3134872"/>
                <a:ext cx="45719" cy="45719"/>
              </a:xfrm>
              <a:prstGeom prst="flowChartExtract">
                <a:avLst/>
              </a:prstGeom>
              <a:solidFill>
                <a:schemeClr val="accent4"/>
              </a:solidFill>
              <a:ln w="12700" cap="flat" cmpd="sng">
                <a:solidFill>
                  <a:srgbClr val="BA8C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265;p18">
                <a:extLst>
                  <a:ext uri="{FF2B5EF4-FFF2-40B4-BE49-F238E27FC236}">
                    <a16:creationId xmlns:a16="http://schemas.microsoft.com/office/drawing/2014/main" id="{EF3AAD11-7D00-FF8B-830C-7863A2F226A2}"/>
                  </a:ext>
                </a:extLst>
              </p:cNvPr>
              <p:cNvSpPr/>
              <p:nvPr/>
            </p:nvSpPr>
            <p:spPr>
              <a:xfrm>
                <a:off x="8148552" y="3129881"/>
                <a:ext cx="45719" cy="45719"/>
              </a:xfrm>
              <a:prstGeom prst="flowChartExtract">
                <a:avLst/>
              </a:prstGeom>
              <a:solidFill>
                <a:schemeClr val="accent4"/>
              </a:solidFill>
              <a:ln w="12700" cap="flat" cmpd="sng">
                <a:solidFill>
                  <a:srgbClr val="BA8C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266;p18">
                <a:extLst>
                  <a:ext uri="{FF2B5EF4-FFF2-40B4-BE49-F238E27FC236}">
                    <a16:creationId xmlns:a16="http://schemas.microsoft.com/office/drawing/2014/main" id="{FE280C58-D6C8-4447-A33C-FC6CABA78238}"/>
                  </a:ext>
                </a:extLst>
              </p:cNvPr>
              <p:cNvSpPr/>
              <p:nvPr/>
            </p:nvSpPr>
            <p:spPr>
              <a:xfrm>
                <a:off x="8125692" y="3232189"/>
                <a:ext cx="45719" cy="45719"/>
              </a:xfrm>
              <a:prstGeom prst="flowChartExtract">
                <a:avLst/>
              </a:prstGeom>
              <a:solidFill>
                <a:schemeClr val="accent4"/>
              </a:solidFill>
              <a:ln w="12700" cap="flat" cmpd="sng">
                <a:solidFill>
                  <a:srgbClr val="BA8C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267;p18">
                <a:extLst>
                  <a:ext uri="{FF2B5EF4-FFF2-40B4-BE49-F238E27FC236}">
                    <a16:creationId xmlns:a16="http://schemas.microsoft.com/office/drawing/2014/main" id="{36B234D9-5AFE-E34C-9ECC-B1A15B6AF700}"/>
                  </a:ext>
                </a:extLst>
              </p:cNvPr>
              <p:cNvSpPr/>
              <p:nvPr/>
            </p:nvSpPr>
            <p:spPr>
              <a:xfrm>
                <a:off x="7996861" y="3176988"/>
                <a:ext cx="45719" cy="45719"/>
              </a:xfrm>
              <a:prstGeom prst="flowChartExtract">
                <a:avLst/>
              </a:prstGeom>
              <a:solidFill>
                <a:schemeClr val="accent4"/>
              </a:solidFill>
              <a:ln w="12700" cap="flat" cmpd="sng">
                <a:solidFill>
                  <a:srgbClr val="BA8C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1" name="Google Shape;269;p18">
            <a:extLst>
              <a:ext uri="{FF2B5EF4-FFF2-40B4-BE49-F238E27FC236}">
                <a16:creationId xmlns:a16="http://schemas.microsoft.com/office/drawing/2014/main" id="{632E112E-5DFE-DE8F-5E61-D92BEDE79553}"/>
              </a:ext>
            </a:extLst>
          </p:cNvPr>
          <p:cNvGrpSpPr/>
          <p:nvPr/>
        </p:nvGrpSpPr>
        <p:grpSpPr>
          <a:xfrm>
            <a:off x="1401996" y="1469731"/>
            <a:ext cx="1083409" cy="548640"/>
            <a:chOff x="1131720" y="1991373"/>
            <a:chExt cx="1083409" cy="548640"/>
          </a:xfrm>
        </p:grpSpPr>
        <p:sp>
          <p:nvSpPr>
            <p:cNvPr id="172" name="Google Shape;270;p18">
              <a:extLst>
                <a:ext uri="{FF2B5EF4-FFF2-40B4-BE49-F238E27FC236}">
                  <a16:creationId xmlns:a16="http://schemas.microsoft.com/office/drawing/2014/main" id="{972EFAE6-BDB2-4CE1-38A7-C8DFE799977B}"/>
                </a:ext>
              </a:extLst>
            </p:cNvPr>
            <p:cNvSpPr txBox="1"/>
            <p:nvPr/>
          </p:nvSpPr>
          <p:spPr>
            <a:xfrm>
              <a:off x="1131720" y="2166353"/>
              <a:ext cx="84067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Individual</a:t>
              </a:r>
              <a:endParaRPr sz="900" b="1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3" name="Google Shape;200;p18">
              <a:extLst>
                <a:ext uri="{FF2B5EF4-FFF2-40B4-BE49-F238E27FC236}">
                  <a16:creationId xmlns:a16="http://schemas.microsoft.com/office/drawing/2014/main" id="{17F3A237-D695-5C6C-D0DF-1018034A148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66489" y="1991373"/>
              <a:ext cx="548640" cy="548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4" name="Google Shape;271;p18">
            <a:extLst>
              <a:ext uri="{FF2B5EF4-FFF2-40B4-BE49-F238E27FC236}">
                <a16:creationId xmlns:a16="http://schemas.microsoft.com/office/drawing/2014/main" id="{CB9D1436-7BDA-A4B8-FCD3-B97F4B3C1001}"/>
              </a:ext>
            </a:extLst>
          </p:cNvPr>
          <p:cNvGrpSpPr/>
          <p:nvPr/>
        </p:nvGrpSpPr>
        <p:grpSpPr>
          <a:xfrm>
            <a:off x="1576632" y="2062616"/>
            <a:ext cx="861831" cy="457200"/>
            <a:chOff x="1306356" y="2584258"/>
            <a:chExt cx="861831" cy="457200"/>
          </a:xfrm>
        </p:grpSpPr>
        <p:sp>
          <p:nvSpPr>
            <p:cNvPr id="175" name="Google Shape;272;p18">
              <a:extLst>
                <a:ext uri="{FF2B5EF4-FFF2-40B4-BE49-F238E27FC236}">
                  <a16:creationId xmlns:a16="http://schemas.microsoft.com/office/drawing/2014/main" id="{A5DC0307-1687-7473-4995-76D754EFAB0C}"/>
                </a:ext>
              </a:extLst>
            </p:cNvPr>
            <p:cNvSpPr txBox="1"/>
            <p:nvPr/>
          </p:nvSpPr>
          <p:spPr>
            <a:xfrm>
              <a:off x="1306356" y="2683327"/>
              <a:ext cx="374619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CF </a:t>
              </a:r>
              <a:r>
                <a:rPr lang="en-US" sz="900" b="1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6" name="Google Shape;202;p18">
              <a:extLst>
                <a:ext uri="{FF2B5EF4-FFF2-40B4-BE49-F238E27FC236}">
                  <a16:creationId xmlns:a16="http://schemas.microsoft.com/office/drawing/2014/main" id="{94ED58B8-80A3-941B-5E87-D5814E4A233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10987" y="258425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7" name="Google Shape;273;p18">
            <a:extLst>
              <a:ext uri="{FF2B5EF4-FFF2-40B4-BE49-F238E27FC236}">
                <a16:creationId xmlns:a16="http://schemas.microsoft.com/office/drawing/2014/main" id="{FC4884E0-D782-DEFD-093B-A6B52EB95855}"/>
              </a:ext>
            </a:extLst>
          </p:cNvPr>
          <p:cNvGrpSpPr/>
          <p:nvPr/>
        </p:nvGrpSpPr>
        <p:grpSpPr>
          <a:xfrm>
            <a:off x="1575451" y="2637435"/>
            <a:ext cx="853225" cy="457200"/>
            <a:chOff x="1305175" y="3159077"/>
            <a:chExt cx="853225" cy="457200"/>
          </a:xfrm>
        </p:grpSpPr>
        <p:sp>
          <p:nvSpPr>
            <p:cNvPr id="178" name="Google Shape;274;p18">
              <a:extLst>
                <a:ext uri="{FF2B5EF4-FFF2-40B4-BE49-F238E27FC236}">
                  <a16:creationId xmlns:a16="http://schemas.microsoft.com/office/drawing/2014/main" id="{2B693063-C15C-8B1B-8239-9FC1483AE2F1}"/>
                </a:ext>
              </a:extLst>
            </p:cNvPr>
            <p:cNvSpPr txBox="1"/>
            <p:nvPr/>
          </p:nvSpPr>
          <p:spPr>
            <a:xfrm>
              <a:off x="1305175" y="3291690"/>
              <a:ext cx="374619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CF </a:t>
              </a:r>
              <a:r>
                <a:rPr lang="en-US" sz="900" b="1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9" name="Google Shape;204;p18">
              <a:extLst>
                <a:ext uri="{FF2B5EF4-FFF2-40B4-BE49-F238E27FC236}">
                  <a16:creationId xmlns:a16="http://schemas.microsoft.com/office/drawing/2014/main" id="{2D8604D6-1D85-109F-3F1C-719D889628D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701200" y="3159077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0" name="Google Shape;275;p18">
            <a:extLst>
              <a:ext uri="{FF2B5EF4-FFF2-40B4-BE49-F238E27FC236}">
                <a16:creationId xmlns:a16="http://schemas.microsoft.com/office/drawing/2014/main" id="{CA0D7EFB-61FD-E286-4BD5-4907FBBA5FC0}"/>
              </a:ext>
            </a:extLst>
          </p:cNvPr>
          <p:cNvGrpSpPr/>
          <p:nvPr/>
        </p:nvGrpSpPr>
        <p:grpSpPr>
          <a:xfrm>
            <a:off x="1575451" y="3241465"/>
            <a:ext cx="866923" cy="881546"/>
            <a:chOff x="1305175" y="3763107"/>
            <a:chExt cx="866923" cy="881546"/>
          </a:xfrm>
        </p:grpSpPr>
        <p:sp>
          <p:nvSpPr>
            <p:cNvPr id="181" name="Google Shape;276;p18">
              <a:extLst>
                <a:ext uri="{FF2B5EF4-FFF2-40B4-BE49-F238E27FC236}">
                  <a16:creationId xmlns:a16="http://schemas.microsoft.com/office/drawing/2014/main" id="{F940EEAE-D04A-DF0D-1652-9F271A586316}"/>
                </a:ext>
              </a:extLst>
            </p:cNvPr>
            <p:cNvSpPr txBox="1"/>
            <p:nvPr/>
          </p:nvSpPr>
          <p:spPr>
            <a:xfrm>
              <a:off x="1305175" y="4344365"/>
              <a:ext cx="449689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CF </a:t>
              </a:r>
              <a:r>
                <a:rPr lang="en-US" sz="900" b="1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2" name="Google Shape;277;p18">
              <a:extLst>
                <a:ext uri="{FF2B5EF4-FFF2-40B4-BE49-F238E27FC236}">
                  <a16:creationId xmlns:a16="http://schemas.microsoft.com/office/drawing/2014/main" id="{A569F29D-4B8F-5F7E-27AB-2731AADC2FDB}"/>
                </a:ext>
              </a:extLst>
            </p:cNvPr>
            <p:cNvGrpSpPr/>
            <p:nvPr/>
          </p:nvGrpSpPr>
          <p:grpSpPr>
            <a:xfrm>
              <a:off x="1923523" y="3763107"/>
              <a:ext cx="39950" cy="355807"/>
              <a:chOff x="1948877" y="3544619"/>
              <a:chExt cx="39950" cy="355807"/>
            </a:xfrm>
          </p:grpSpPr>
          <p:sp>
            <p:nvSpPr>
              <p:cNvPr id="184" name="Google Shape;278;p18">
                <a:extLst>
                  <a:ext uri="{FF2B5EF4-FFF2-40B4-BE49-F238E27FC236}">
                    <a16:creationId xmlns:a16="http://schemas.microsoft.com/office/drawing/2014/main" id="{72B7DCCA-A9D0-3767-8696-A9AA839F5576}"/>
                  </a:ext>
                </a:extLst>
              </p:cNvPr>
              <p:cNvSpPr/>
              <p:nvPr/>
            </p:nvSpPr>
            <p:spPr>
              <a:xfrm>
                <a:off x="1948877" y="3544619"/>
                <a:ext cx="39950" cy="42678"/>
              </a:xfrm>
              <a:prstGeom prst="flowChartConnector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279;p18">
                <a:extLst>
                  <a:ext uri="{FF2B5EF4-FFF2-40B4-BE49-F238E27FC236}">
                    <a16:creationId xmlns:a16="http://schemas.microsoft.com/office/drawing/2014/main" id="{AABBD018-F56E-6F27-7B1B-9F16E2826600}"/>
                  </a:ext>
                </a:extLst>
              </p:cNvPr>
              <p:cNvSpPr/>
              <p:nvPr/>
            </p:nvSpPr>
            <p:spPr>
              <a:xfrm>
                <a:off x="1948877" y="3690135"/>
                <a:ext cx="39950" cy="42678"/>
              </a:xfrm>
              <a:prstGeom prst="flowChartConnector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280;p18">
                <a:extLst>
                  <a:ext uri="{FF2B5EF4-FFF2-40B4-BE49-F238E27FC236}">
                    <a16:creationId xmlns:a16="http://schemas.microsoft.com/office/drawing/2014/main" id="{BFCD549C-FAE2-005D-1654-C784313A818F}"/>
                  </a:ext>
                </a:extLst>
              </p:cNvPr>
              <p:cNvSpPr/>
              <p:nvPr/>
            </p:nvSpPr>
            <p:spPr>
              <a:xfrm>
                <a:off x="1948877" y="3857748"/>
                <a:ext cx="39950" cy="42678"/>
              </a:xfrm>
              <a:prstGeom prst="flowChartConnector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83" name="Google Shape;206;p18">
              <a:extLst>
                <a:ext uri="{FF2B5EF4-FFF2-40B4-BE49-F238E27FC236}">
                  <a16:creationId xmlns:a16="http://schemas.microsoft.com/office/drawing/2014/main" id="{DA5C6EF1-30AC-A1D8-985F-06175708540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714898" y="4187453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Approach (</a:t>
            </a:r>
            <a:r>
              <a:rPr lang="en" b="1" dirty="0" err="1"/>
              <a:t>HyFair</a:t>
            </a:r>
            <a:r>
              <a:rPr lang="en" dirty="0"/>
              <a:t>)</a:t>
            </a:r>
            <a:endParaRPr dirty="0"/>
          </a:p>
        </p:txBody>
      </p:sp>
      <p:sp>
        <p:nvSpPr>
          <p:cNvPr id="183" name="Google Shape;18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84" name="Google Shape;184;p22" title="HyFai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8325"/>
            <a:ext cx="8839204" cy="1428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25"/>
          <p:cNvGrpSpPr/>
          <p:nvPr/>
        </p:nvGrpSpPr>
        <p:grpSpPr>
          <a:xfrm>
            <a:off x="1335819" y="985199"/>
            <a:ext cx="5784965" cy="1793081"/>
            <a:chOff x="-2922566" y="1066434"/>
            <a:chExt cx="7713286" cy="2390775"/>
          </a:xfrm>
        </p:grpSpPr>
        <p:sp>
          <p:nvSpPr>
            <p:cNvPr id="562" name="Google Shape;562;p25"/>
            <p:cNvSpPr/>
            <p:nvPr/>
          </p:nvSpPr>
          <p:spPr>
            <a:xfrm>
              <a:off x="-2922566" y="1066434"/>
              <a:ext cx="7713286" cy="2390775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58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1800"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25"/>
            <p:cNvSpPr txBox="1"/>
            <p:nvPr/>
          </p:nvSpPr>
          <p:spPr>
            <a:xfrm>
              <a:off x="-2790675" y="1077035"/>
              <a:ext cx="7384737" cy="2354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marL="114300" lvl="0">
                <a:lnSpc>
                  <a:spcPct val="150000"/>
                </a:lnSpc>
                <a:buSzPts val="1800"/>
              </a:pPr>
              <a:r>
                <a:rPr lang="en-US" sz="1050" b="1" dirty="0"/>
                <a:t>RQ1</a:t>
              </a:r>
              <a:r>
                <a:rPr lang="en-US" sz="1050" dirty="0"/>
                <a:t> How does </a:t>
              </a:r>
              <a:r>
                <a:rPr lang="en-US" sz="1050" dirty="0" err="1"/>
                <a:t>HyFair</a:t>
              </a:r>
              <a:r>
                <a:rPr lang="en-US" sz="1050" dirty="0"/>
                <a:t> compared to </a:t>
              </a:r>
              <a:r>
                <a:rPr lang="en-US" sz="1050" dirty="0" err="1"/>
                <a:t>FairiFY</a:t>
              </a:r>
              <a:r>
                <a:rPr lang="en-US" sz="1050" dirty="0"/>
                <a:t> in certifying 2-fairness and finding counterexamples?</a:t>
              </a:r>
            </a:p>
            <a:p>
              <a:pPr marL="114300" lvl="0">
                <a:lnSpc>
                  <a:spcPct val="150000"/>
                </a:lnSpc>
                <a:buSzPts val="1800"/>
              </a:pPr>
              <a:r>
                <a:rPr lang="en-US" sz="1050" b="1" dirty="0"/>
                <a:t>RQ2</a:t>
              </a:r>
              <a:r>
                <a:rPr lang="en-US" sz="1050" dirty="0"/>
                <a:t> What is the performance of different randomized search algorithms in characterizing k-discrimination?</a:t>
              </a:r>
            </a:p>
            <a:p>
              <a:pPr marL="114300" lvl="0">
                <a:lnSpc>
                  <a:spcPct val="150000"/>
                </a:lnSpc>
                <a:buSzPts val="1800"/>
              </a:pPr>
              <a:r>
                <a:rPr lang="en-US" sz="1050" b="1" dirty="0"/>
                <a:t>RQ3</a:t>
              </a:r>
              <a:r>
                <a:rPr lang="en-US" sz="1050" dirty="0"/>
                <a:t> What are the performance and complexity of </a:t>
              </a:r>
              <a:r>
                <a:rPr lang="en-US" sz="1050" dirty="0" err="1"/>
                <a:t>HyFair</a:t>
              </a:r>
              <a:r>
                <a:rPr lang="en-US" sz="1050" dirty="0"/>
                <a:t> explanations as compared to the baseline LIME?</a:t>
              </a:r>
            </a:p>
            <a:p>
              <a:pPr marL="114300" lvl="0">
                <a:lnSpc>
                  <a:spcPct val="150000"/>
                </a:lnSpc>
                <a:buSzPts val="1800"/>
              </a:pPr>
              <a:r>
                <a:rPr lang="en-US" sz="1050" b="1" dirty="0"/>
                <a:t>RQ4</a:t>
              </a:r>
              <a:r>
                <a:rPr lang="en-US" sz="1050" dirty="0"/>
                <a:t> How does </a:t>
              </a:r>
              <a:r>
                <a:rPr lang="en-US" sz="1050" dirty="0" err="1"/>
                <a:t>HyFair</a:t>
              </a:r>
              <a:r>
                <a:rPr lang="en-US" sz="1050" dirty="0"/>
                <a:t> help improve fairness?</a:t>
              </a:r>
            </a:p>
          </p:txBody>
        </p:sp>
      </p:grpSp>
      <p:sp>
        <p:nvSpPr>
          <p:cNvPr id="564" name="Google Shape;564;p25"/>
          <p:cNvSpPr/>
          <p:nvPr/>
        </p:nvSpPr>
        <p:spPr>
          <a:xfrm>
            <a:off x="1434737" y="3096743"/>
            <a:ext cx="2156198" cy="137389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600"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Benchmarks:</a:t>
            </a:r>
          </a:p>
          <a:p>
            <a:pPr>
              <a:buSzPts val="1600"/>
            </a:pP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indent="-214313"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200" dirty="0">
                <a:solidFill>
                  <a:schemeClr val="dk1"/>
                </a:solidFill>
                <a:latin typeface="Helvetica Neue Light"/>
                <a:ea typeface="Helvetica Neue Light"/>
                <a:sym typeface="Helvetica Neue Light"/>
              </a:rPr>
              <a:t>Adult Census: 15 DNNs</a:t>
            </a:r>
          </a:p>
          <a:p>
            <a:pPr marL="214313" indent="-214313">
              <a:buClr>
                <a:schemeClr val="dk1"/>
              </a:buClr>
              <a:buSzPts val="1600"/>
              <a:buFont typeface="Noto Sans Symbols"/>
              <a:buChar char="❖"/>
            </a:pPr>
            <a:endParaRPr lang="en-US" sz="1200" dirty="0">
              <a:solidFill>
                <a:schemeClr val="dk1"/>
              </a:solidFill>
              <a:latin typeface="Helvetica Neue Light"/>
              <a:ea typeface="Helvetica Neue Light"/>
              <a:sym typeface="Helvetica Neue Light"/>
            </a:endParaRPr>
          </a:p>
          <a:p>
            <a:pPr marL="214313" indent="-214313"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200" dirty="0">
                <a:solidFill>
                  <a:schemeClr val="dk1"/>
                </a:solidFill>
                <a:latin typeface="Helvetica Neue Light"/>
                <a:ea typeface="Helvetica Neue Light"/>
                <a:sym typeface="Helvetica Neue Light"/>
              </a:rPr>
              <a:t>Bank Dataset: 8 DNNs</a:t>
            </a:r>
            <a:endParaRPr lang="en-US" sz="1050" dirty="0"/>
          </a:p>
        </p:txBody>
      </p:sp>
      <p:sp>
        <p:nvSpPr>
          <p:cNvPr id="565" name="Google Shape;565;p25"/>
          <p:cNvSpPr/>
          <p:nvPr/>
        </p:nvSpPr>
        <p:spPr>
          <a:xfrm>
            <a:off x="4736782" y="3096743"/>
            <a:ext cx="2236508" cy="137389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600"/>
            </a:pP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600"/>
            </a:pP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600"/>
            </a:pP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600"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State-of-the-art:</a:t>
            </a:r>
            <a:endParaRPr sz="1050" dirty="0"/>
          </a:p>
          <a:p>
            <a:pPr>
              <a:buSzPts val="1600"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indent="-214313"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200" dirty="0" err="1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FairiFy</a:t>
            </a:r>
            <a:r>
              <a:rPr lang="en-US" sz="12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(ICSE’23)</a:t>
            </a:r>
            <a:endParaRPr sz="1050" dirty="0"/>
          </a:p>
          <a:p>
            <a:pPr marL="214313" indent="-138113">
              <a:buClr>
                <a:schemeClr val="dk1"/>
              </a:buClr>
              <a:buSzPts val="1600"/>
            </a:pPr>
            <a:endParaRPr sz="1200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14313" indent="-214313"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2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LIME (KDD’16)</a:t>
            </a:r>
            <a:endParaRPr sz="1200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14313" indent="-138113">
              <a:buClr>
                <a:schemeClr val="dk1"/>
              </a:buClr>
              <a:buSzPts val="1600"/>
            </a:pPr>
            <a:endParaRPr sz="1200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14313" indent="-138113">
              <a:buClr>
                <a:schemeClr val="dk1"/>
              </a:buClr>
              <a:buSzPts val="1600"/>
            </a:pPr>
            <a:endParaRPr sz="1200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14313" indent="-138113">
              <a:buClr>
                <a:schemeClr val="dk1"/>
              </a:buClr>
              <a:buSzPts val="1600"/>
            </a:pPr>
            <a:endParaRPr sz="1200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8" name="Google Shape;568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/>
              <a:pPr>
                <a:buSzPts val="1200"/>
              </a:pPr>
              <a:t>9</a:t>
            </a:fld>
            <a:endParaRPr/>
          </a:p>
        </p:txBody>
      </p:sp>
      <p:sp>
        <p:nvSpPr>
          <p:cNvPr id="2" name="Google Shape;192;p23">
            <a:extLst>
              <a:ext uri="{FF2B5EF4-FFF2-40B4-BE49-F238E27FC236}">
                <a16:creationId xmlns:a16="http://schemas.microsoft.com/office/drawing/2014/main" id="{B5B469F1-A6C7-A17B-7D1D-BE6F3B1D356B}"/>
              </a:ext>
            </a:extLst>
          </p:cNvPr>
          <p:cNvSpPr txBox="1">
            <a:spLocks/>
          </p:cNvSpPr>
          <p:nvPr/>
        </p:nvSpPr>
        <p:spPr>
          <a:xfrm>
            <a:off x="628650" y="4517092"/>
            <a:ext cx="7539550" cy="54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800" dirty="0"/>
              <a:t>[1] S. Biswas et al, “</a:t>
            </a:r>
            <a:r>
              <a:rPr lang="en-US" sz="800" dirty="0" err="1"/>
              <a:t>Fairify</a:t>
            </a:r>
            <a:r>
              <a:rPr lang="en-US" sz="800" dirty="0"/>
              <a:t>: Fairness Verification of Neural Networks” in Proceedings of the 45th International Conference on Software Engineering, ICSE ’23</a:t>
            </a:r>
            <a:br>
              <a:rPr lang="en-US" sz="800" dirty="0"/>
            </a:br>
            <a:r>
              <a:rPr lang="en-US" sz="800" dirty="0"/>
              <a:t>[2] M. T. Ribeiro, et al “”why should </a:t>
            </a:r>
            <a:r>
              <a:rPr lang="en-US" sz="800" dirty="0" err="1"/>
              <a:t>i</a:t>
            </a:r>
            <a:r>
              <a:rPr lang="en-US" sz="800" dirty="0"/>
              <a:t> trust you?” explaining the predictions of any classifier,” in Proceedings of the 22nd ACM SIGKDD (2016)</a:t>
            </a:r>
          </a:p>
        </p:txBody>
      </p:sp>
      <p:sp>
        <p:nvSpPr>
          <p:cNvPr id="3" name="Google Shape;182;p22">
            <a:extLst>
              <a:ext uri="{FF2B5EF4-FFF2-40B4-BE49-F238E27FC236}">
                <a16:creationId xmlns:a16="http://schemas.microsoft.com/office/drawing/2014/main" id="{34C68860-602B-D239-05AC-4090C41F2F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Evaluation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493038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601</Words>
  <Application>Microsoft Macintosh PowerPoint</Application>
  <PresentationFormat>On-screen Show (16:9)</PresentationFormat>
  <Paragraphs>111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Open Sans</vt:lpstr>
      <vt:lpstr>Helvetica Neue Light</vt:lpstr>
      <vt:lpstr>Noto Sans Symbols</vt:lpstr>
      <vt:lpstr>Arial</vt:lpstr>
      <vt:lpstr>Calibri</vt:lpstr>
      <vt:lpstr>Simple Light</vt:lpstr>
      <vt:lpstr>Uncovering Discrimination Clusters: Quantifying and Explaining Systematic Fairness Violations</vt:lpstr>
      <vt:lpstr>PowerPoint Presentation</vt:lpstr>
      <vt:lpstr>ML Software Discrimination  </vt:lpstr>
      <vt:lpstr>PowerPoint Presentation</vt:lpstr>
      <vt:lpstr>Fairness Metric: Individual Discrimination (2-discriminant)</vt:lpstr>
      <vt:lpstr>Why Individual Fairness is not enough?</vt:lpstr>
      <vt:lpstr>Proposed Notion of Fairness: k-discriminant  </vt:lpstr>
      <vt:lpstr>Approach (HyFair)</vt:lpstr>
      <vt:lpstr>Evaluation</vt:lpstr>
      <vt:lpstr>SMT (Fairify) vs. MILP (HyFair) solvers for detecting and quantifying unfairness of DNNs (RQ1). </vt:lpstr>
      <vt:lpstr>SMT (Fairify) vs. MILP (HyFair) solvers for detecting and quantifying unfairness of DNNs (RQ1). </vt:lpstr>
      <vt:lpstr>RQ2: Search for k-discrimination. </vt:lpstr>
      <vt:lpstr>RQ2: Search for k-discrimination. </vt:lpstr>
      <vt:lpstr>Concrete Example of Explanation (RQ3)</vt:lpstr>
      <vt:lpstr>Explanations via HyFair vs. LIME (RQ3)</vt:lpstr>
      <vt:lpstr>Debiasing k-discriminant via HyFair (RQ4)</vt:lpstr>
      <vt:lpstr>Debiasing k-discriminant via HyFair (RQ4)</vt:lpstr>
      <vt:lpstr>Invitation to see the poster!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Tizpaz Niari, SAEID</cp:lastModifiedBy>
  <cp:revision>34</cp:revision>
  <dcterms:modified xsi:type="dcterms:W3CDTF">2025-11-28T20:38:24Z</dcterms:modified>
</cp:coreProperties>
</file>